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355FA0"/>
              </a:solidFill>
              <a:ln w="19050">
                <a:solidFill>
                  <a:schemeClr val="lt1"/>
                </a:solidFill>
              </a:ln>
              <a:effectLst/>
            </c:spPr>
          </c:dPt>
          <c:dPt>
            <c:idx val="1"/>
            <c:bubble3D val="0"/>
            <c:spPr>
              <a:solidFill>
                <a:srgbClr val="BABFD3"/>
              </a:solidFill>
              <a:ln w="19050">
                <a:solidFill>
                  <a:schemeClr val="lt1"/>
                </a:solidFill>
              </a:ln>
              <a:effectLst/>
            </c:spPr>
          </c:dPt>
          <c:cat>
            <c:numRef>
              <c:f>Sheet1!$A$2:$A$3</c:f>
              <c:numCache>
                <c:formatCode>General</c:formatCode>
                <c:ptCount val="2"/>
              </c:numCache>
            </c:numRef>
          </c:cat>
          <c:val>
            <c:numRef>
              <c:f>Sheet1!$B$2:$B$3</c:f>
              <c:numCache>
                <c:formatCode>General</c:formatCode>
                <c:ptCount val="2"/>
                <c:pt idx="0">
                  <c:v>40</c:v>
                </c:pt>
                <c:pt idx="1">
                  <c:v>60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7854821227937"/>
          <c:y val="4.0322580645161289E-2"/>
          <c:w val="0.88951862796315773"/>
          <c:h val="0.6028170243840487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444D5C"/>
              </a:solidFill>
              <a:ln>
                <a:noFill/>
              </a:ln>
              <a:effectLst/>
            </c:spPr>
          </c:dPt>
          <c:dPt>
            <c:idx val="1"/>
            <c:invertIfNegative val="0"/>
            <c:bubble3D val="0"/>
            <c:spPr>
              <a:solidFill>
                <a:srgbClr val="78A5A2"/>
              </a:solidFill>
              <a:ln>
                <a:noFill/>
              </a:ln>
              <a:effectLst/>
            </c:spPr>
          </c:dPt>
          <c:dPt>
            <c:idx val="2"/>
            <c:invertIfNegative val="0"/>
            <c:bubble3D val="0"/>
            <c:spPr>
              <a:solidFill>
                <a:srgbClr val="E1B16A"/>
              </a:solidFill>
              <a:ln>
                <a:noFill/>
              </a:ln>
              <a:effectLst/>
            </c:spPr>
          </c:dPt>
          <c:dPt>
            <c:idx val="3"/>
            <c:invertIfNegative val="0"/>
            <c:bubble3D val="0"/>
            <c:spPr>
              <a:solidFill>
                <a:srgbClr val="78A5A2"/>
              </a:solidFill>
              <a:ln>
                <a:noFill/>
              </a:ln>
              <a:effectLst/>
            </c:spPr>
          </c:dPt>
          <c:dPt>
            <c:idx val="4"/>
            <c:invertIfNegative val="0"/>
            <c:bubble3D val="0"/>
            <c:spPr>
              <a:solidFill>
                <a:srgbClr val="E1B16A"/>
              </a:solidFill>
              <a:ln>
                <a:noFill/>
              </a:ln>
              <a:effectLst/>
            </c:spPr>
          </c:dPt>
          <c:dPt>
            <c:idx val="5"/>
            <c:invertIfNegative val="0"/>
            <c:bubble3D val="0"/>
            <c:spPr>
              <a:solidFill>
                <a:srgbClr val="CF5A57"/>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African-American/Black</c:v>
                </c:pt>
                <c:pt idx="1">
                  <c:v>Hispanic/Latinx</c:v>
                </c:pt>
                <c:pt idx="2">
                  <c:v>Asian and Pacific Islander</c:v>
                </c:pt>
                <c:pt idx="3">
                  <c:v>Two or more races</c:v>
                </c:pt>
                <c:pt idx="4">
                  <c:v>White</c:v>
                </c:pt>
                <c:pt idx="5">
                  <c:v>Total</c:v>
                </c:pt>
              </c:strCache>
            </c:strRef>
          </c:cat>
          <c:val>
            <c:numRef>
              <c:f>Sheet1!$B$2:$B$7</c:f>
              <c:numCache>
                <c:formatCode>0%</c:formatCode>
                <c:ptCount val="6"/>
                <c:pt idx="0">
                  <c:v>0.42</c:v>
                </c:pt>
                <c:pt idx="1">
                  <c:v>0.3</c:v>
                </c:pt>
                <c:pt idx="2">
                  <c:v>0.15</c:v>
                </c:pt>
                <c:pt idx="3">
                  <c:v>0.26</c:v>
                </c:pt>
                <c:pt idx="4">
                  <c:v>0.15</c:v>
                </c:pt>
                <c:pt idx="5">
                  <c:v>0.21</c:v>
                </c:pt>
              </c:numCache>
            </c:numRef>
          </c:val>
        </c:ser>
        <c:dLbls>
          <c:dLblPos val="outEnd"/>
          <c:showLegendKey val="0"/>
          <c:showVal val="1"/>
          <c:showCatName val="0"/>
          <c:showSerName val="0"/>
          <c:showPercent val="0"/>
          <c:showBubbleSize val="0"/>
        </c:dLbls>
        <c:gapWidth val="219"/>
        <c:overlap val="-27"/>
        <c:axId val="428520536"/>
        <c:axId val="428517008"/>
      </c:barChart>
      <c:catAx>
        <c:axId val="42852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8517008"/>
        <c:crosses val="autoZero"/>
        <c:auto val="1"/>
        <c:lblAlgn val="ctr"/>
        <c:lblOffset val="100"/>
        <c:noMultiLvlLbl val="0"/>
      </c:catAx>
      <c:valAx>
        <c:axId val="42851700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28520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'StudentCount-AttendanceSnapshot'!$G$3</c:f>
              <c:strCache>
                <c:ptCount val="1"/>
                <c:pt idx="0">
                  <c:v>% Chronically Absent</c:v>
                </c:pt>
              </c:strCache>
            </c:strRef>
          </c:tx>
          <c:spPr>
            <a:solidFill>
              <a:srgbClr val="E1B16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'StudentCount-AttendanceSnapshot'!$B$4:$B$6</c:f>
              <c:strCache>
                <c:ptCount val="3"/>
                <c:pt idx="0">
                  <c:v>All Students</c:v>
                </c:pt>
                <c:pt idx="1">
                  <c:v>Economically Disadvantaged</c:v>
                </c:pt>
                <c:pt idx="2">
                  <c:v>Not Economically Disadvantaged</c:v>
                </c:pt>
              </c:strCache>
            </c:strRef>
          </c:cat>
          <c:val>
            <c:numRef>
              <c:f>'StudentCount-AttendanceSnapshot'!$G$4:$G$6</c:f>
              <c:numCache>
                <c:formatCode>0.00%</c:formatCode>
                <c:ptCount val="3"/>
                <c:pt idx="0">
                  <c:v>0.156</c:v>
                </c:pt>
                <c:pt idx="1">
                  <c:v>0.24</c:v>
                </c:pt>
                <c:pt idx="2">
                  <c:v>7.5999999999999998E-2</c:v>
                </c:pt>
              </c:numCache>
            </c:numRef>
          </c:val>
        </c:ser>
        <c:ser>
          <c:idx val="1"/>
          <c:order val="1"/>
          <c:tx>
            <c:strRef>
              <c:f>'StudentCount-AttendanceSnapshot'!$J$3</c:f>
              <c:strCache>
                <c:ptCount val="1"/>
                <c:pt idx="0">
                  <c:v>% Not Chronically Absent</c:v>
                </c:pt>
              </c:strCache>
            </c:strRef>
          </c:tx>
          <c:spPr>
            <a:solidFill>
              <a:srgbClr val="3B455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'StudentCount-AttendanceSnapshot'!$B$4:$B$6</c:f>
              <c:strCache>
                <c:ptCount val="3"/>
                <c:pt idx="0">
                  <c:v>All Students</c:v>
                </c:pt>
                <c:pt idx="1">
                  <c:v>Economically Disadvantaged</c:v>
                </c:pt>
                <c:pt idx="2">
                  <c:v>Not Economically Disadvantaged</c:v>
                </c:pt>
              </c:strCache>
            </c:strRef>
          </c:cat>
          <c:val>
            <c:numRef>
              <c:f>'StudentCount-AttendanceSnapshot'!$J$4:$J$6</c:f>
              <c:numCache>
                <c:formatCode>0.00%</c:formatCode>
                <c:ptCount val="3"/>
                <c:pt idx="0">
                  <c:v>0.84399999999999997</c:v>
                </c:pt>
                <c:pt idx="1">
                  <c:v>0.76</c:v>
                </c:pt>
                <c:pt idx="2">
                  <c:v>0.92400000000000004</c:v>
                </c:pt>
              </c:numCache>
            </c:numRef>
          </c:val>
        </c:ser>
        <c:dLbls>
          <c:dLblPos val="outEnd"/>
          <c:showLegendKey val="0"/>
          <c:showVal val="1"/>
          <c:showCatName val="0"/>
          <c:showSerName val="0"/>
          <c:showPercent val="0"/>
          <c:showBubbleSize val="0"/>
        </c:dLbls>
        <c:gapWidth val="219"/>
        <c:overlap val="-27"/>
        <c:axId val="428520144"/>
        <c:axId val="428517400"/>
      </c:barChart>
      <c:catAx>
        <c:axId val="4285201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SY 2016-2017</a:t>
                </a:r>
                <a:endParaRPr lang="en-US" dirty="0"/>
              </a:p>
            </c:rich>
          </c:tx>
          <c:layout>
            <c:manualLayout>
              <c:xMode val="edge"/>
              <c:yMode val="edge"/>
              <c:x val="0.46543646784724374"/>
              <c:y val="0.9586547816435315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8517400"/>
        <c:crosses val="autoZero"/>
        <c:auto val="1"/>
        <c:lblAlgn val="ctr"/>
        <c:lblOffset val="100"/>
        <c:noMultiLvlLbl val="0"/>
      </c:catAx>
      <c:valAx>
        <c:axId val="42851740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428520144"/>
        <c:crosses val="autoZero"/>
        <c:crossBetween val="between"/>
      </c:valAx>
      <c:spPr>
        <a:noFill/>
        <a:ln>
          <a:noFill/>
        </a:ln>
        <a:effectLst/>
      </c:spPr>
    </c:plotArea>
    <c:legend>
      <c:legendPos val="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A4A63-5E24-4FAC-9B82-1875F01A49B0}" type="datetimeFigureOut">
              <a:rPr lang="en-US" smtClean="0"/>
              <a:t>5/8/2018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A8146-9D62-48F8-8D68-A96083B46693}" type="slidenum">
              <a:rPr lang="en-US" smtClean="0"/>
              <a:t>‹#›</a:t>
            </a:fld>
            <a:endParaRPr lang="en-US"/>
          </a:p>
        </p:txBody>
      </p:sp>
    </p:spTree>
    <p:extLst>
      <p:ext uri="{BB962C8B-B14F-4D97-AF65-F5344CB8AC3E}">
        <p14:creationId xmlns:p14="http://schemas.microsoft.com/office/powerpoint/2010/main" val="8690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and introduce yourself thank the committee  for their work and Michigan Dairy Farm Families for supporting the Summit </a:t>
            </a:r>
          </a:p>
          <a:p>
            <a:r>
              <a:rPr lang="en-US" baseline="0" dirty="0" smtClean="0"/>
              <a:t>Housekeeping items</a:t>
            </a:r>
          </a:p>
          <a:p>
            <a:r>
              <a:rPr lang="en-US" baseline="0" dirty="0" smtClean="0"/>
              <a:t>Agenda is in your notebook- </a:t>
            </a:r>
          </a:p>
          <a:p>
            <a:r>
              <a:rPr lang="en-US" baseline="0" dirty="0" smtClean="0"/>
              <a:t>Restrooms are to my left down the concourse</a:t>
            </a:r>
          </a:p>
          <a:p>
            <a:r>
              <a:rPr lang="en-US" baseline="0" dirty="0" smtClean="0"/>
              <a:t>Please stay to the end as we will be holding a drawing for a $100.00 Amazon gift card and a $50.00 Amazon gift card, you must be present to win</a:t>
            </a:r>
          </a:p>
          <a:p>
            <a:r>
              <a:rPr lang="en-US" baseline="0" dirty="0" smtClean="0"/>
              <a:t>Please turn in your evaluation at the end of the day at Gate G as you exit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2E2B834-E912-4AB7-BBE5-88294C8AC3E1}" type="slidenum">
              <a:rPr lang="en-US" smtClean="0"/>
              <a:t>2</a:t>
            </a:fld>
            <a:endParaRPr lang="en-US"/>
          </a:p>
        </p:txBody>
      </p:sp>
    </p:spTree>
    <p:extLst>
      <p:ext uri="{BB962C8B-B14F-4D97-AF65-F5344CB8AC3E}">
        <p14:creationId xmlns:p14="http://schemas.microsoft.com/office/powerpoint/2010/main" val="3189379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ALICE is struggling</a:t>
            </a:r>
            <a:r>
              <a:rPr lang="en-US" baseline="0" dirty="0" smtClean="0"/>
              <a:t> to meet all of the very basics – the blue bar shows how much is needed in each of the areas to cover the basics and it shows the gap </a:t>
            </a:r>
            <a:r>
              <a:rPr lang="en-US" dirty="0" smtClean="0"/>
              <a:t>in funding</a:t>
            </a:r>
            <a:r>
              <a:rPr lang="en-US" baseline="0" dirty="0" smtClean="0"/>
              <a:t> available by each survival budget category even when public benefits and nonprofit supports are added to ALICE households income (the gold bar – solid shows earned income, hash mark gold adds work support benefits – like SNAP and free and reduced lunch).  We see the largest gaps in transportation and Child Care budget categories and important the EITC tax assistance is for ALICE households.</a:t>
            </a:r>
          </a:p>
          <a:p>
            <a:r>
              <a:rPr lang="en-US" baseline="0" dirty="0" smtClean="0"/>
              <a:t>The bottom line is – a very large proportion of Michigan households struggle to make ends meet, earned income plus benefits doesn’t cover basic needs.  The problem is systemic, and we need to work together to improve conditions and  the odds for kids to reach their potential.  </a:t>
            </a:r>
            <a:endParaRPr lang="en-US" dirty="0"/>
          </a:p>
        </p:txBody>
      </p:sp>
      <p:sp>
        <p:nvSpPr>
          <p:cNvPr id="4" name="Slide Number Placeholder 3"/>
          <p:cNvSpPr>
            <a:spLocks noGrp="1"/>
          </p:cNvSpPr>
          <p:nvPr>
            <p:ph type="sldNum" sz="quarter" idx="10"/>
          </p:nvPr>
        </p:nvSpPr>
        <p:spPr/>
        <p:txBody>
          <a:bodyPr/>
          <a:lstStyle/>
          <a:p>
            <a:fld id="{DF85CD54-3FC9-442A-87E9-E2EEEF1795B6}" type="slidenum">
              <a:rPr lang="en-US" smtClean="0"/>
              <a:pPr/>
              <a:t>11</a:t>
            </a:fld>
            <a:endParaRPr lang="en-US"/>
          </a:p>
        </p:txBody>
      </p:sp>
    </p:spTree>
    <p:extLst>
      <p:ext uri="{BB962C8B-B14F-4D97-AF65-F5344CB8AC3E}">
        <p14:creationId xmlns:p14="http://schemas.microsoft.com/office/powerpoint/2010/main" val="28040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been talking about state-level ALICE</a:t>
            </a:r>
            <a:r>
              <a:rPr lang="en-US" baseline="0" dirty="0" smtClean="0"/>
              <a:t> data.  The report provides ALICE data on the state, county and township/city level.</a:t>
            </a:r>
            <a:endParaRPr lang="en-US" dirty="0"/>
          </a:p>
        </p:txBody>
      </p:sp>
      <p:sp>
        <p:nvSpPr>
          <p:cNvPr id="4" name="Slide Number Placeholder 3"/>
          <p:cNvSpPr>
            <a:spLocks noGrp="1"/>
          </p:cNvSpPr>
          <p:nvPr>
            <p:ph type="sldNum" sz="quarter" idx="10"/>
          </p:nvPr>
        </p:nvSpPr>
        <p:spPr/>
        <p:txBody>
          <a:bodyPr/>
          <a:lstStyle/>
          <a:p>
            <a:fld id="{DF85CD54-3FC9-442A-87E9-E2EEEF1795B6}" type="slidenum">
              <a:rPr lang="en-US" smtClean="0"/>
              <a:pPr/>
              <a:t>12</a:t>
            </a:fld>
            <a:endParaRPr lang="en-US"/>
          </a:p>
        </p:txBody>
      </p:sp>
    </p:spTree>
    <p:extLst>
      <p:ext uri="{BB962C8B-B14F-4D97-AF65-F5344CB8AC3E}">
        <p14:creationId xmlns:p14="http://schemas.microsoft.com/office/powerpoint/2010/main" val="3227861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on FBCM</a:t>
            </a:r>
          </a:p>
          <a:p>
            <a:r>
              <a:rPr lang="en-US" dirty="0" smtClean="0"/>
              <a:t>Started</a:t>
            </a:r>
            <a:r>
              <a:rPr lang="en-US" baseline="0" dirty="0" smtClean="0"/>
              <a:t> in 1984 through collective efforts of regional food banks.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Food insecurity: </a:t>
            </a:r>
            <a:r>
              <a:rPr lang="en-US" sz="3600" dirty="0" smtClean="0">
                <a:solidFill>
                  <a:srgbClr val="7F7F7F"/>
                </a:solidFill>
                <a:ea typeface="ＭＳ Ｐゴシック" pitchFamily="-16" charset="-128"/>
              </a:rPr>
              <a:t>USDA measure of lack of access to, at times, enough food for an active, healthy life for all household members and limited or uncertain availability of </a:t>
            </a:r>
            <a:r>
              <a:rPr lang="en-US" sz="3600" b="1" u="sng" dirty="0" smtClean="0">
                <a:solidFill>
                  <a:srgbClr val="7F7F7F"/>
                </a:solidFill>
                <a:ea typeface="ＭＳ Ｐゴシック" pitchFamily="-16" charset="-128"/>
              </a:rPr>
              <a:t>nutritionally adequate </a:t>
            </a:r>
            <a:r>
              <a:rPr lang="en-US" sz="3600" dirty="0" smtClean="0">
                <a:solidFill>
                  <a:srgbClr val="7F7F7F"/>
                </a:solidFill>
                <a:ea typeface="ＭＳ Ｐゴシック" pitchFamily="-16" charset="-128"/>
              </a:rPr>
              <a:t>foods.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3600" dirty="0" smtClean="0">
                <a:solidFill>
                  <a:srgbClr val="7F7F7F"/>
                </a:solidFill>
                <a:ea typeface="ＭＳ Ｐゴシック" pitchFamily="-16" charset="-128"/>
              </a:rPr>
              <a:t>Hunger can have adverse effects on a child’s ability to learn,</a:t>
            </a:r>
            <a:r>
              <a:rPr lang="en-US" sz="3600" baseline="0" dirty="0" smtClean="0">
                <a:solidFill>
                  <a:srgbClr val="7F7F7F"/>
                </a:solidFill>
                <a:ea typeface="ＭＳ Ｐゴシック" pitchFamily="-16" charset="-128"/>
              </a:rPr>
              <a:t> Alicia will touch on that later </a:t>
            </a:r>
            <a:endParaRPr lang="en-US" sz="3600" dirty="0" smtClean="0">
              <a:solidFill>
                <a:srgbClr val="7F7F7F"/>
              </a:solidFill>
              <a:ea typeface="ＭＳ Ｐゴシック" pitchFamily="-16"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3600" dirty="0" smtClean="0">
              <a:solidFill>
                <a:srgbClr val="7F7F7F"/>
              </a:solidFill>
              <a:ea typeface="ＭＳ Ｐゴシック" pitchFamily="-16" charset="-128"/>
            </a:endParaRPr>
          </a:p>
          <a:p>
            <a:endParaRPr lang="en-US" dirty="0"/>
          </a:p>
        </p:txBody>
      </p:sp>
      <p:sp>
        <p:nvSpPr>
          <p:cNvPr id="4" name="Slide Number Placeholder 3"/>
          <p:cNvSpPr>
            <a:spLocks noGrp="1"/>
          </p:cNvSpPr>
          <p:nvPr>
            <p:ph type="sldNum" sz="quarter" idx="10"/>
          </p:nvPr>
        </p:nvSpPr>
        <p:spPr/>
        <p:txBody>
          <a:bodyPr/>
          <a:lstStyle/>
          <a:p>
            <a:fld id="{E1B9DE7E-3638-BF44-B9AC-3B7C7040A194}" type="slidenum">
              <a:rPr lang="en-US" smtClean="0"/>
              <a:t>14</a:t>
            </a:fld>
            <a:endParaRPr lang="en-US"/>
          </a:p>
        </p:txBody>
      </p:sp>
    </p:spTree>
    <p:extLst>
      <p:ext uri="{BB962C8B-B14F-4D97-AF65-F5344CB8AC3E}">
        <p14:creationId xmlns:p14="http://schemas.microsoft.com/office/powerpoint/2010/main" val="2743724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Michigan joins 38 other states in having commissioned this research from the Center for Women’s welfare at the University of Washington. Only one commissione</a:t>
            </a:r>
            <a:r>
              <a:rPr lang="en-US" sz="1200" kern="1200" baseline="0" dirty="0" smtClean="0">
                <a:solidFill>
                  <a:schemeClr val="tx1"/>
                </a:solidFill>
                <a:effectLst/>
                <a:latin typeface="+mn-lt"/>
                <a:ea typeface="+mn-ea"/>
                <a:cs typeface="+mn-cs"/>
              </a:rPr>
              <a:t>d by a food bank network. This research is similar to MAUW’s ALICE study, but analyzes a larger group of household types- this is less a survival budget, but more a built out budget to move beyond survival.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let’s start with an overview of the Standard and what it means for Michigan. The Standard is a measure of what it takes realistically to meet basic needs at a minimally adequate level, without any help from family, friends, or public/private assistance.  </a:t>
            </a:r>
          </a:p>
          <a:p>
            <a:r>
              <a:rPr lang="en-US" sz="1200" kern="1200" dirty="0" smtClean="0">
                <a:solidFill>
                  <a:schemeClr val="tx1"/>
                </a:solidFill>
                <a:effectLst/>
                <a:latin typeface="+mn-lt"/>
                <a:ea typeface="+mn-ea"/>
                <a:cs typeface="+mn-cs"/>
              </a:rPr>
              <a:t>This study helps us to answer the question who needs help and how much help do they really need?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B9DE7E-3638-BF44-B9AC-3B7C7040A194}" type="slidenum">
              <a:rPr lang="en-US" smtClean="0"/>
              <a:t>15</a:t>
            </a:fld>
            <a:endParaRPr lang="en-US"/>
          </a:p>
        </p:txBody>
      </p:sp>
    </p:spTree>
    <p:extLst>
      <p:ext uri="{BB962C8B-B14F-4D97-AF65-F5344CB8AC3E}">
        <p14:creationId xmlns:p14="http://schemas.microsoft.com/office/powerpoint/2010/main" val="30722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dirty="0" smtClean="0"/>
              <a:t>As you can see, there is a lot of variance</a:t>
            </a:r>
            <a:r>
              <a:rPr lang="en-US" baseline="0" dirty="0" smtClean="0"/>
              <a:t> across the state, in terms of wages needed to be self-sufficient. Wayne County needs $18-22.99 for one adult and one preschooler</a:t>
            </a:r>
          </a:p>
          <a:p>
            <a:endParaRPr lang="en-US" dirty="0"/>
          </a:p>
        </p:txBody>
      </p:sp>
      <p:sp>
        <p:nvSpPr>
          <p:cNvPr id="4" name="Slide Number Placeholder 3"/>
          <p:cNvSpPr>
            <a:spLocks noGrp="1"/>
          </p:cNvSpPr>
          <p:nvPr>
            <p:ph type="sldNum" sz="quarter" idx="10"/>
          </p:nvPr>
        </p:nvSpPr>
        <p:spPr/>
        <p:txBody>
          <a:bodyPr/>
          <a:lstStyle/>
          <a:p>
            <a:fld id="{E1B9DE7E-3638-BF44-B9AC-3B7C7040A194}" type="slidenum">
              <a:rPr lang="en-US" smtClean="0"/>
              <a:t>16</a:t>
            </a:fld>
            <a:endParaRPr lang="en-US"/>
          </a:p>
        </p:txBody>
      </p:sp>
    </p:spTree>
    <p:extLst>
      <p:ext uri="{BB962C8B-B14F-4D97-AF65-F5344CB8AC3E}">
        <p14:creationId xmlns:p14="http://schemas.microsoft.com/office/powerpoint/2010/main" val="3964697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You’ll find that the self-sufficient</a:t>
            </a:r>
            <a:r>
              <a:rPr lang="en-US" sz="1200" kern="1200" baseline="0" dirty="0" smtClean="0">
                <a:solidFill>
                  <a:schemeClr val="tx1"/>
                </a:solidFill>
                <a:effectLst/>
                <a:latin typeface="+mn-lt"/>
                <a:ea typeface="+mn-ea"/>
                <a:cs typeface="+mn-cs"/>
              </a:rPr>
              <a:t> wage also </a:t>
            </a:r>
            <a:r>
              <a:rPr lang="en-US" sz="1200" kern="1200" dirty="0" smtClean="0">
                <a:solidFill>
                  <a:schemeClr val="tx1"/>
                </a:solidFill>
                <a:effectLst/>
                <a:latin typeface="+mn-lt"/>
                <a:ea typeface="+mn-ea"/>
                <a:cs typeface="+mn-cs"/>
              </a:rPr>
              <a:t>varies a lot by family type</a:t>
            </a:r>
          </a:p>
          <a:p>
            <a:endParaRPr lang="en-US" dirty="0" smtClean="0"/>
          </a:p>
          <a:p>
            <a:r>
              <a:rPr lang="en-US" dirty="0" smtClean="0"/>
              <a:t>Lots of variation</a:t>
            </a:r>
            <a:r>
              <a:rPr lang="en-US" baseline="0" dirty="0" smtClean="0"/>
              <a:t> between family types- the study shows a basic needs budget for over 700 different variations of family composition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B9DE7E-3638-BF44-B9AC-3B7C7040A194}" type="slidenum">
              <a:rPr lang="en-US" smtClean="0"/>
              <a:t>17</a:t>
            </a:fld>
            <a:endParaRPr lang="en-US"/>
          </a:p>
        </p:txBody>
      </p:sp>
    </p:spTree>
    <p:extLst>
      <p:ext uri="{BB962C8B-B14F-4D97-AF65-F5344CB8AC3E}">
        <p14:creationId xmlns:p14="http://schemas.microsoft.com/office/powerpoint/2010/main" val="14808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family with two adults,</a:t>
            </a:r>
            <a:r>
              <a:rPr lang="en-US" baseline="0" dirty="0" smtClean="0"/>
              <a:t> one infant and one preschooler in Ingham Co, child care is 30% of the family’s budget while housing is 16%</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Michigan is different from other states in that relatively childcare takes up a larger portion of a family’s budget than other costs; nationally both housing and childcare are the biggest expenses, but in Michigan childcare takes up a larger portion. You’ll see in</a:t>
            </a:r>
            <a:r>
              <a:rPr lang="en-US" sz="1200" kern="1200" baseline="0" dirty="0" smtClean="0">
                <a:solidFill>
                  <a:schemeClr val="tx1"/>
                </a:solidFill>
                <a:effectLst/>
                <a:latin typeface="+mn-lt"/>
                <a:ea typeface="+mn-ea"/>
                <a:cs typeface="+mn-cs"/>
              </a:rPr>
              <a:t> the study a difference in income needs as a child becomes older and requires less childcare than an infant or preschooler.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B9DE7E-3638-BF44-B9AC-3B7C7040A194}" type="slidenum">
              <a:rPr lang="en-US" smtClean="0"/>
              <a:t>18</a:t>
            </a:fld>
            <a:endParaRPr lang="en-US"/>
          </a:p>
        </p:txBody>
      </p:sp>
    </p:spTree>
    <p:extLst>
      <p:ext uri="{BB962C8B-B14F-4D97-AF65-F5344CB8AC3E}">
        <p14:creationId xmlns:p14="http://schemas.microsoft.com/office/powerpoint/2010/main" val="122671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a:t>
            </a:r>
            <a:r>
              <a:rPr lang="en-US" baseline="0" dirty="0" smtClean="0"/>
              <a:t> family changes composition, the amount spent in certain areas change. Each bar here shows the percentage of the total budget needed for each expense and how it differs as the family changes composition.</a:t>
            </a:r>
          </a:p>
          <a:p>
            <a:endParaRPr lang="en-US" baseline="0" dirty="0" smtClean="0"/>
          </a:p>
          <a:p>
            <a:r>
              <a:rPr lang="en-US" baseline="0" dirty="0" smtClean="0"/>
              <a:t>As a family grows, monthly expenses increase, and childcare is added (and takes up the largest portion of the budget). New parents are often at the beginnings of their career and earning their lowest lifetime wages, and are at a disadvantage. </a:t>
            </a:r>
            <a:endParaRPr lang="en-US" dirty="0"/>
          </a:p>
        </p:txBody>
      </p:sp>
      <p:sp>
        <p:nvSpPr>
          <p:cNvPr id="4" name="Slide Number Placeholder 3"/>
          <p:cNvSpPr>
            <a:spLocks noGrp="1"/>
          </p:cNvSpPr>
          <p:nvPr>
            <p:ph type="sldNum" sz="quarter" idx="10"/>
          </p:nvPr>
        </p:nvSpPr>
        <p:spPr/>
        <p:txBody>
          <a:bodyPr/>
          <a:lstStyle/>
          <a:p>
            <a:fld id="{E1B9DE7E-3638-BF44-B9AC-3B7C7040A194}" type="slidenum">
              <a:rPr lang="en-US" smtClean="0"/>
              <a:t>19</a:t>
            </a:fld>
            <a:endParaRPr lang="en-US"/>
          </a:p>
        </p:txBody>
      </p:sp>
    </p:spTree>
    <p:extLst>
      <p:ext uri="{BB962C8B-B14F-4D97-AF65-F5344CB8AC3E}">
        <p14:creationId xmlns:p14="http://schemas.microsoft.com/office/powerpoint/2010/main" val="1486489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the standard to other benchmarks of income-</a:t>
            </a:r>
            <a:r>
              <a:rPr lang="en-US" baseline="0" dirty="0" smtClean="0"/>
              <a:t> for example for someone on welfare, they only get about ¼ of what they need. Federal poverty level is about 40% . We know the federal poverty measure is out of date, but this shows just how far off it is.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Standard is a more realistic measure, and you’ll see that is is double and triple some</a:t>
            </a:r>
            <a:r>
              <a:rPr lang="en-US" sz="1200" kern="1200" baseline="0" dirty="0" smtClean="0">
                <a:solidFill>
                  <a:schemeClr val="tx1"/>
                </a:solidFill>
                <a:effectLst/>
                <a:latin typeface="+mn-lt"/>
                <a:ea typeface="+mn-ea"/>
                <a:cs typeface="+mn-cs"/>
              </a:rPr>
              <a:t> of the other accepted measurements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B9DE7E-3638-BF44-B9AC-3B7C7040A194}" type="slidenum">
              <a:rPr lang="en-US" smtClean="0"/>
              <a:t>20</a:t>
            </a:fld>
            <a:endParaRPr lang="en-US"/>
          </a:p>
        </p:txBody>
      </p:sp>
    </p:spTree>
    <p:extLst>
      <p:ext uri="{BB962C8B-B14F-4D97-AF65-F5344CB8AC3E}">
        <p14:creationId xmlns:p14="http://schemas.microsoft.com/office/powerpoint/2010/main" val="477426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Getting to self-sufficiency is very challenging in today’s labor market. Michigan is not the most expensive place to live, but this is a relative measure compared to the occupations that are available; for example only one of the top ten occupations in Michigan pays a self-sufficient wage, to complete a bare-bones budget (no lattes, no pizza, no vacations). Kalamazoo County is in the middle</a:t>
            </a:r>
            <a:r>
              <a:rPr lang="en-US" sz="1200" kern="1200" baseline="0" dirty="0" smtClean="0">
                <a:solidFill>
                  <a:schemeClr val="tx1"/>
                </a:solidFill>
                <a:effectLst/>
                <a:latin typeface="+mn-lt"/>
                <a:ea typeface="+mn-ea"/>
                <a:cs typeface="+mn-cs"/>
              </a:rPr>
              <a:t> in terns of cost of living.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B9DE7E-3638-BF44-B9AC-3B7C7040A194}" type="slidenum">
              <a:rPr lang="en-US" smtClean="0"/>
              <a:t>21</a:t>
            </a:fld>
            <a:endParaRPr lang="en-US"/>
          </a:p>
        </p:txBody>
      </p:sp>
    </p:spTree>
    <p:extLst>
      <p:ext uri="{BB962C8B-B14F-4D97-AF65-F5344CB8AC3E}">
        <p14:creationId xmlns:p14="http://schemas.microsoft.com/office/powerpoint/2010/main" val="99409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Bryan</a:t>
            </a:r>
          </a:p>
          <a:p>
            <a:r>
              <a:rPr lang="en-US" sz="1200" b="1" kern="1200" dirty="0" smtClean="0">
                <a:solidFill>
                  <a:schemeClr val="tx1"/>
                </a:solidFill>
                <a:effectLst/>
                <a:latin typeface="+mn-lt"/>
                <a:ea typeface="+mn-ea"/>
                <a:cs typeface="+mn-cs"/>
              </a:rPr>
              <a:t>Bryan Van Dorn - </a:t>
            </a:r>
            <a:r>
              <a:rPr lang="en-US" sz="1200" kern="1200" dirty="0" smtClean="0">
                <a:solidFill>
                  <a:schemeClr val="tx1"/>
                </a:solidFill>
                <a:effectLst/>
                <a:latin typeface="+mn-lt"/>
                <a:ea typeface="+mn-ea"/>
                <a:cs typeface="+mn-cs"/>
              </a:rPr>
              <a:t>Manager, Healthy Kids, United Way for Southeastern Michigan. Since 2010, Bryan has been working in multiple capacities, in both the public and nonprofit sectors, to connect child nutrition programs to those that benefit from them, those that administer them, and the myriad of partners that provide support and advocate for them. Along the way, he has been able to build and support collaborative groups centered on more effective distribution and utilization of child nutrition programs in a variety of communities across Michigan, as well as participate in strategic initiatives at the local, state, and national levels.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2E2B834-E912-4AB7-BBE5-88294C8AC3E1}" type="slidenum">
              <a:rPr lang="en-US" smtClean="0"/>
              <a:t>3</a:t>
            </a:fld>
            <a:endParaRPr lang="en-US"/>
          </a:p>
        </p:txBody>
      </p:sp>
    </p:spTree>
    <p:extLst>
      <p:ext uri="{BB962C8B-B14F-4D97-AF65-F5344CB8AC3E}">
        <p14:creationId xmlns:p14="http://schemas.microsoft.com/office/powerpoint/2010/main" val="2657105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is really important are programs that provides work supports, or programs that provide assistance like food pantries, or child care assistance, to allow families to get to the jobs that work for them, and work towards stability.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know that many of the clients seeking help in the food bank network are employed, so this study gives up credibility in something we know and are seeing every day.</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standard provides not just the bottom line amount, but a budget breakdown. You can see not only a minimum, but how much it adds up to, so it helps people understand that it </a:t>
            </a:r>
            <a:r>
              <a:rPr lang="en-US" sz="1200" kern="1200" dirty="0" err="1" smtClean="0">
                <a:solidFill>
                  <a:schemeClr val="tx1"/>
                </a:solidFill>
                <a:effectLst/>
                <a:latin typeface="+mn-lt"/>
                <a:ea typeface="+mn-ea"/>
                <a:cs typeface="+mn-cs"/>
              </a:rPr>
              <a:t>oftens</a:t>
            </a:r>
            <a:r>
              <a:rPr lang="en-US" sz="1200" kern="1200" dirty="0" smtClean="0">
                <a:solidFill>
                  <a:schemeClr val="tx1"/>
                </a:solidFill>
                <a:effectLst/>
                <a:latin typeface="+mn-lt"/>
                <a:ea typeface="+mn-ea"/>
                <a:cs typeface="+mn-cs"/>
              </a:rPr>
              <a:t> is not a budgeting issue or making poor choices, it is that families need a bottom line of resources either from wages or work supports.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takes a certain amount of money to meet basic needs and families are struggling to do so, especially families with young children; </a:t>
            </a:r>
            <a:endParaRPr lang="en-US" dirty="0" smtClean="0"/>
          </a:p>
          <a:p>
            <a:endParaRPr lang="en-US" dirty="0"/>
          </a:p>
        </p:txBody>
      </p:sp>
      <p:sp>
        <p:nvSpPr>
          <p:cNvPr id="4" name="Slide Number Placeholder 3"/>
          <p:cNvSpPr>
            <a:spLocks noGrp="1"/>
          </p:cNvSpPr>
          <p:nvPr>
            <p:ph type="sldNum" sz="quarter" idx="10"/>
          </p:nvPr>
        </p:nvSpPr>
        <p:spPr/>
        <p:txBody>
          <a:bodyPr/>
          <a:lstStyle/>
          <a:p>
            <a:fld id="{E1B9DE7E-3638-BF44-B9AC-3B7C7040A194}" type="slidenum">
              <a:rPr lang="en-US" smtClean="0"/>
              <a:t>22</a:t>
            </a:fld>
            <a:endParaRPr lang="en-US"/>
          </a:p>
        </p:txBody>
      </p:sp>
    </p:spTree>
    <p:extLst>
      <p:ext uri="{BB962C8B-B14F-4D97-AF65-F5344CB8AC3E}">
        <p14:creationId xmlns:p14="http://schemas.microsoft.com/office/powerpoint/2010/main" val="4042159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 supports</a:t>
            </a:r>
            <a:r>
              <a:rPr lang="en-US" baseline="0" dirty="0" smtClean="0"/>
              <a:t> drop off eventually, so there is a limit to the assistance that they provide.</a:t>
            </a:r>
            <a:endParaRPr lang="en-US" dirty="0" smtClean="0"/>
          </a:p>
          <a:p>
            <a:endParaRPr lang="en-US" dirty="0"/>
          </a:p>
        </p:txBody>
      </p:sp>
      <p:sp>
        <p:nvSpPr>
          <p:cNvPr id="4" name="Slide Number Placeholder 3"/>
          <p:cNvSpPr>
            <a:spLocks noGrp="1"/>
          </p:cNvSpPr>
          <p:nvPr>
            <p:ph type="sldNum" sz="quarter" idx="10"/>
          </p:nvPr>
        </p:nvSpPr>
        <p:spPr/>
        <p:txBody>
          <a:bodyPr/>
          <a:lstStyle/>
          <a:p>
            <a:fld id="{E1B9DE7E-3638-BF44-B9AC-3B7C7040A194}" type="slidenum">
              <a:rPr lang="en-US" smtClean="0"/>
              <a:t>23</a:t>
            </a:fld>
            <a:endParaRPr lang="en-US"/>
          </a:p>
        </p:txBody>
      </p:sp>
    </p:spTree>
    <p:extLst>
      <p:ext uri="{BB962C8B-B14F-4D97-AF65-F5344CB8AC3E}">
        <p14:creationId xmlns:p14="http://schemas.microsoft.com/office/powerpoint/2010/main" val="2733978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way to get to self-sufficiency</a:t>
            </a:r>
            <a:r>
              <a:rPr lang="en-US" baseline="0" dirty="0" smtClean="0"/>
              <a:t> is to raise wages and to address the race and gender discrimination we see in the labor market. You can see here in the gender wage ratio women have to have another level of education to get the same wage as men at the education level below.</a:t>
            </a:r>
            <a:endParaRPr lang="en-US" dirty="0" smtClean="0"/>
          </a:p>
          <a:p>
            <a:endParaRPr lang="en-US" dirty="0"/>
          </a:p>
        </p:txBody>
      </p:sp>
      <p:sp>
        <p:nvSpPr>
          <p:cNvPr id="4" name="Slide Number Placeholder 3"/>
          <p:cNvSpPr>
            <a:spLocks noGrp="1"/>
          </p:cNvSpPr>
          <p:nvPr>
            <p:ph type="sldNum" sz="quarter" idx="10"/>
          </p:nvPr>
        </p:nvSpPr>
        <p:spPr/>
        <p:txBody>
          <a:bodyPr/>
          <a:lstStyle/>
          <a:p>
            <a:fld id="{E1B9DE7E-3638-BF44-B9AC-3B7C7040A194}" type="slidenum">
              <a:rPr lang="en-US" smtClean="0"/>
              <a:t>24</a:t>
            </a:fld>
            <a:endParaRPr lang="en-US"/>
          </a:p>
        </p:txBody>
      </p:sp>
    </p:spTree>
    <p:extLst>
      <p:ext uri="{BB962C8B-B14F-4D97-AF65-F5344CB8AC3E}">
        <p14:creationId xmlns:p14="http://schemas.microsoft.com/office/powerpoint/2010/main" val="414264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similar thing happens with race wage differential and addressing race discrimination can help people get to self-sufficiency</a:t>
            </a:r>
          </a:p>
          <a:p>
            <a:endParaRPr lang="en-US" baseline="0" dirty="0" smtClean="0"/>
          </a:p>
          <a:p>
            <a:r>
              <a:rPr lang="en-US" baseline="0" dirty="0" smtClean="0"/>
              <a:t>Other ways to get to self-sufficiency: look at basic education, on the job training, targeted jobs in sector training (look at jobs that actual pay a living wage, and then remove other barriers like transportation or ESL to get people into those jobs)</a:t>
            </a:r>
          </a:p>
          <a:p>
            <a:endParaRPr lang="en-US" baseline="0" dirty="0" smtClean="0"/>
          </a:p>
          <a:p>
            <a:r>
              <a:rPr lang="en-US" baseline="0" dirty="0" smtClean="0"/>
              <a:t>Counseling workers and clients for career choosing, raising minimum wages to a living wage, unions working toward benefits like paid sick leave</a:t>
            </a:r>
            <a:endParaRPr lang="en-US" dirty="0" smtClean="0"/>
          </a:p>
          <a:p>
            <a:endParaRPr lang="en-US" dirty="0"/>
          </a:p>
        </p:txBody>
      </p:sp>
      <p:sp>
        <p:nvSpPr>
          <p:cNvPr id="4" name="Slide Number Placeholder 3"/>
          <p:cNvSpPr>
            <a:spLocks noGrp="1"/>
          </p:cNvSpPr>
          <p:nvPr>
            <p:ph type="sldNum" sz="quarter" idx="10"/>
          </p:nvPr>
        </p:nvSpPr>
        <p:spPr/>
        <p:txBody>
          <a:bodyPr/>
          <a:lstStyle/>
          <a:p>
            <a:fld id="{E1B9DE7E-3638-BF44-B9AC-3B7C7040A194}" type="slidenum">
              <a:rPr lang="en-US" smtClean="0"/>
              <a:t>25</a:t>
            </a:fld>
            <a:endParaRPr lang="en-US"/>
          </a:p>
        </p:txBody>
      </p:sp>
    </p:spTree>
    <p:extLst>
      <p:ext uri="{BB962C8B-B14F-4D97-AF65-F5344CB8AC3E}">
        <p14:creationId xmlns:p14="http://schemas.microsoft.com/office/powerpoint/2010/main" val="901448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75" y="762000"/>
            <a:ext cx="4648200" cy="3486150"/>
          </a:xfrm>
        </p:spPr>
      </p:sp>
      <p:sp>
        <p:nvSpPr>
          <p:cNvPr id="3" name="Notes Placeholder 2"/>
          <p:cNvSpPr>
            <a:spLocks noGrp="1"/>
          </p:cNvSpPr>
          <p:nvPr>
            <p:ph type="body" idx="1"/>
          </p:nvPr>
        </p:nvSpPr>
        <p:spPr/>
        <p:txBody>
          <a:bodyPr/>
          <a:lstStyle/>
          <a:p>
            <a:pPr marL="171085" indent="-171085"/>
            <a:endParaRPr lang="en-US" sz="1400" dirty="0"/>
          </a:p>
        </p:txBody>
      </p:sp>
      <p:sp>
        <p:nvSpPr>
          <p:cNvPr id="4" name="Slide Number Placeholder 3"/>
          <p:cNvSpPr>
            <a:spLocks noGrp="1"/>
          </p:cNvSpPr>
          <p:nvPr>
            <p:ph type="sldNum" sz="quarter" idx="10"/>
          </p:nvPr>
        </p:nvSpPr>
        <p:spPr/>
        <p:txBody>
          <a:bodyPr/>
          <a:lstStyle/>
          <a:p>
            <a:fld id="{A1F5BC0E-8ECD-4334-989B-F00B3EFCF3AB}" type="slidenum">
              <a:rPr lang="en-US" smtClean="0"/>
              <a:pPr/>
              <a:t>27</a:t>
            </a:fld>
            <a:endParaRPr lang="en-US" dirty="0"/>
          </a:p>
        </p:txBody>
      </p:sp>
    </p:spTree>
    <p:extLst>
      <p:ext uri="{BB962C8B-B14F-4D97-AF65-F5344CB8AC3E}">
        <p14:creationId xmlns:p14="http://schemas.microsoft.com/office/powerpoint/2010/main" val="3127024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a:t>
            </a:r>
            <a:r>
              <a:rPr lang="en-US" baseline="0" dirty="0" smtClean="0"/>
              <a:t> #1</a:t>
            </a:r>
            <a:endParaRPr lang="en-US" dirty="0" smtClean="0"/>
          </a:p>
        </p:txBody>
      </p:sp>
      <p:sp>
        <p:nvSpPr>
          <p:cNvPr id="4" name="Slide Number Placeholder 3"/>
          <p:cNvSpPr>
            <a:spLocks noGrp="1"/>
          </p:cNvSpPr>
          <p:nvPr>
            <p:ph type="sldNum" sz="quarter" idx="10"/>
          </p:nvPr>
        </p:nvSpPr>
        <p:spPr/>
        <p:txBody>
          <a:bodyPr/>
          <a:lstStyle/>
          <a:p>
            <a:fld id="{0C6D01F7-2EE0-4A8C-8380-CEAD0E9A9CE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311723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C2572-C7B5-4E50-B719-ACF12ABD4974}"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848410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things getting better…and worse</a:t>
            </a:r>
          </a:p>
          <a:p>
            <a:r>
              <a:rPr lang="en-US" dirty="0" smtClean="0"/>
              <a:t>-But as you can see 5 of 16 trend indicator</a:t>
            </a:r>
            <a:r>
              <a:rPr lang="en-US" baseline="0" dirty="0" smtClean="0"/>
              <a:t> rates have changed by less than 2%--several of them are completely unchanged since 2010</a:t>
            </a:r>
          </a:p>
          <a:p>
            <a:r>
              <a:rPr lang="en-US" baseline="0" dirty="0" smtClean="0"/>
              <a:t>-And </a:t>
            </a:r>
            <a:endParaRPr lang="en-US" dirty="0"/>
          </a:p>
        </p:txBody>
      </p:sp>
      <p:sp>
        <p:nvSpPr>
          <p:cNvPr id="4" name="Slide Number Placeholder 3"/>
          <p:cNvSpPr>
            <a:spLocks noGrp="1"/>
          </p:cNvSpPr>
          <p:nvPr>
            <p:ph type="sldNum" sz="quarter" idx="10"/>
          </p:nvPr>
        </p:nvSpPr>
        <p:spPr/>
        <p:txBody>
          <a:bodyPr/>
          <a:lstStyle/>
          <a:p>
            <a:fld id="{4E5C2572-C7B5-4E50-B719-ACF12ABD4974}" type="slidenum">
              <a:rPr lang="en-US" smtClean="0"/>
              <a:t>30</a:t>
            </a:fld>
            <a:endParaRPr lang="en-US" dirty="0"/>
          </a:p>
        </p:txBody>
      </p:sp>
    </p:spTree>
    <p:extLst>
      <p:ext uri="{BB962C8B-B14F-4D97-AF65-F5344CB8AC3E}">
        <p14:creationId xmlns:p14="http://schemas.microsoft.com/office/powerpoint/2010/main" val="1463667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Do not compare these rankings to previous years rankings</a:t>
            </a:r>
            <a:endParaRPr lang="en-US" dirty="0"/>
          </a:p>
        </p:txBody>
      </p:sp>
      <p:sp>
        <p:nvSpPr>
          <p:cNvPr id="4" name="Slide Number Placeholder 3"/>
          <p:cNvSpPr>
            <a:spLocks noGrp="1"/>
          </p:cNvSpPr>
          <p:nvPr>
            <p:ph type="sldNum" sz="quarter" idx="10"/>
          </p:nvPr>
        </p:nvSpPr>
        <p:spPr/>
        <p:txBody>
          <a:bodyPr/>
          <a:lstStyle/>
          <a:p>
            <a:fld id="{4E5C2572-C7B5-4E50-B719-ACF12ABD4974}" type="slidenum">
              <a:rPr lang="en-US" smtClean="0"/>
              <a:t>31</a:t>
            </a:fld>
            <a:endParaRPr lang="en-US"/>
          </a:p>
        </p:txBody>
      </p:sp>
    </p:spTree>
    <p:extLst>
      <p:ext uri="{BB962C8B-B14F-4D97-AF65-F5344CB8AC3E}">
        <p14:creationId xmlns:p14="http://schemas.microsoft.com/office/powerpoint/2010/main" val="3655229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5C2572-C7B5-4E50-B719-ACF12ABD4974}" type="slidenum">
              <a:rPr lang="en-US" smtClean="0"/>
              <a:t>32</a:t>
            </a:fld>
            <a:endParaRPr lang="en-US"/>
          </a:p>
        </p:txBody>
      </p:sp>
    </p:spTree>
    <p:extLst>
      <p:ext uri="{BB962C8B-B14F-4D97-AF65-F5344CB8AC3E}">
        <p14:creationId xmlns:p14="http://schemas.microsoft.com/office/powerpoint/2010/main" val="225371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5CD54-3FC9-442A-87E9-E2EEEF1795B6}" type="slidenum">
              <a:rPr lang="en-US" smtClean="0"/>
              <a:pPr/>
              <a:t>4</a:t>
            </a:fld>
            <a:endParaRPr lang="en-US"/>
          </a:p>
        </p:txBody>
      </p:sp>
    </p:spTree>
    <p:extLst>
      <p:ext uri="{BB962C8B-B14F-4D97-AF65-F5344CB8AC3E}">
        <p14:creationId xmlns:p14="http://schemas.microsoft.com/office/powerpoint/2010/main" val="2434367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C2572-C7B5-4E50-B719-ACF12ABD4974}" type="slidenum">
              <a:rPr lang="en-US" smtClean="0"/>
              <a:t>33</a:t>
            </a:fld>
            <a:endParaRPr lang="en-US" dirty="0"/>
          </a:p>
        </p:txBody>
      </p:sp>
    </p:spTree>
    <p:extLst>
      <p:ext uri="{BB962C8B-B14F-4D97-AF65-F5344CB8AC3E}">
        <p14:creationId xmlns:p14="http://schemas.microsoft.com/office/powerpoint/2010/main" val="2914693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C2572-C7B5-4E50-B719-ACF12ABD4974}" type="slidenum">
              <a:rPr lang="en-US" smtClean="0"/>
              <a:t>34</a:t>
            </a:fld>
            <a:endParaRPr lang="en-US" dirty="0"/>
          </a:p>
        </p:txBody>
      </p:sp>
    </p:spTree>
    <p:extLst>
      <p:ext uri="{BB962C8B-B14F-4D97-AF65-F5344CB8AC3E}">
        <p14:creationId xmlns:p14="http://schemas.microsoft.com/office/powerpoint/2010/main" val="4234946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smtClean="0"/>
              <a:t>-Looking at</a:t>
            </a:r>
            <a:r>
              <a:rPr lang="en-US" baseline="0" dirty="0" smtClean="0"/>
              <a:t> various levels of poverty is also important; </a:t>
            </a:r>
            <a:endParaRPr lang="en-US" dirty="0" smtClean="0"/>
          </a:p>
          <a:p>
            <a:r>
              <a:rPr lang="en-US" dirty="0" smtClean="0"/>
              <a:t>-42% of children live in families with low incomes (200% FPL) ($4,056/month for a family of four)</a:t>
            </a:r>
          </a:p>
        </p:txBody>
      </p:sp>
      <p:sp>
        <p:nvSpPr>
          <p:cNvPr id="4" name="Slide Number Placeholder 3"/>
          <p:cNvSpPr>
            <a:spLocks noGrp="1"/>
          </p:cNvSpPr>
          <p:nvPr>
            <p:ph type="sldNum" sz="quarter" idx="10"/>
          </p:nvPr>
        </p:nvSpPr>
        <p:spPr/>
        <p:txBody>
          <a:bodyPr/>
          <a:lstStyle/>
          <a:p>
            <a:fld id="{4E5C2572-C7B5-4E50-B719-ACF12ABD4974}" type="slidenum">
              <a:rPr lang="en-US" smtClean="0"/>
              <a:t>35</a:t>
            </a:fld>
            <a:endParaRPr lang="en-US"/>
          </a:p>
        </p:txBody>
      </p:sp>
    </p:spTree>
    <p:extLst>
      <p:ext uri="{BB962C8B-B14F-4D97-AF65-F5344CB8AC3E}">
        <p14:creationId xmlns:p14="http://schemas.microsoft.com/office/powerpoint/2010/main" val="3075473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5C2572-C7B5-4E50-B719-ACF12ABD4974}" type="slidenum">
              <a:rPr lang="en-US" smtClean="0"/>
              <a:t>36</a:t>
            </a:fld>
            <a:endParaRPr lang="en-US"/>
          </a:p>
        </p:txBody>
      </p:sp>
    </p:spTree>
    <p:extLst>
      <p:ext uri="{BB962C8B-B14F-4D97-AF65-F5344CB8AC3E}">
        <p14:creationId xmlns:p14="http://schemas.microsoft.com/office/powerpoint/2010/main" val="3564220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half of the state’s counties have a rate that is higher than the state average</a:t>
            </a:r>
            <a:endParaRPr lang="en-US" dirty="0"/>
          </a:p>
        </p:txBody>
      </p:sp>
      <p:sp>
        <p:nvSpPr>
          <p:cNvPr id="4" name="Slide Number Placeholder 3"/>
          <p:cNvSpPr>
            <a:spLocks noGrp="1"/>
          </p:cNvSpPr>
          <p:nvPr>
            <p:ph type="sldNum" sz="quarter" idx="10"/>
          </p:nvPr>
        </p:nvSpPr>
        <p:spPr/>
        <p:txBody>
          <a:bodyPr/>
          <a:lstStyle/>
          <a:p>
            <a:fld id="{4E5C2572-C7B5-4E50-B719-ACF12ABD4974}" type="slidenum">
              <a:rPr lang="en-US" smtClean="0"/>
              <a:t>37</a:t>
            </a:fld>
            <a:endParaRPr lang="en-US"/>
          </a:p>
        </p:txBody>
      </p:sp>
    </p:spTree>
    <p:extLst>
      <p:ext uri="{BB962C8B-B14F-4D97-AF65-F5344CB8AC3E}">
        <p14:creationId xmlns:p14="http://schemas.microsoft.com/office/powerpoint/2010/main" val="2997277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of the larger rates of chronic absenteeism are with our youngest learners (about 20% in Kinder and 17% in 1</a:t>
            </a:r>
            <a:r>
              <a:rPr lang="en-US" baseline="30000" dirty="0" smtClean="0"/>
              <a:t>st</a:t>
            </a:r>
            <a:r>
              <a:rPr lang="en-US" baseline="0" dirty="0" smtClean="0"/>
              <a:t> grade, which drops off before rising again in high school where the rates in 10</a:t>
            </a:r>
            <a:r>
              <a:rPr lang="en-US" baseline="30000" dirty="0" smtClean="0"/>
              <a:t>th</a:t>
            </a:r>
            <a:r>
              <a:rPr lang="en-US" baseline="0" dirty="0" smtClean="0"/>
              <a:t>-12</a:t>
            </a:r>
            <a:r>
              <a:rPr lang="en-US" baseline="30000" dirty="0" smtClean="0"/>
              <a:t>th</a:t>
            </a:r>
            <a:r>
              <a:rPr lang="en-US" baseline="0" dirty="0" smtClean="0"/>
              <a:t> grade are about the same as the rates for kindergarten and 1</a:t>
            </a:r>
            <a:r>
              <a:rPr lang="en-US" baseline="30000" dirty="0" smtClean="0"/>
              <a:t>st</a:t>
            </a:r>
            <a:r>
              <a:rPr lang="en-US" baseline="0" dirty="0" smtClean="0"/>
              <a:t> grade)</a:t>
            </a:r>
          </a:p>
          <a:p>
            <a:r>
              <a:rPr lang="en-US" baseline="0" dirty="0" smtClean="0"/>
              <a:t>-About 1 in 4 students from families with low incomes are chronically absent from school compared to about 1 in 13 students from non-economically disadvantaged families</a:t>
            </a:r>
            <a:endParaRPr lang="en-US" dirty="0"/>
          </a:p>
        </p:txBody>
      </p:sp>
      <p:sp>
        <p:nvSpPr>
          <p:cNvPr id="4" name="Slide Number Placeholder 3"/>
          <p:cNvSpPr>
            <a:spLocks noGrp="1"/>
          </p:cNvSpPr>
          <p:nvPr>
            <p:ph type="sldNum" sz="quarter" idx="10"/>
          </p:nvPr>
        </p:nvSpPr>
        <p:spPr/>
        <p:txBody>
          <a:bodyPr/>
          <a:lstStyle/>
          <a:p>
            <a:fld id="{4E5C2572-C7B5-4E50-B719-ACF12ABD4974}" type="slidenum">
              <a:rPr lang="en-US" smtClean="0"/>
              <a:t>38</a:t>
            </a:fld>
            <a:endParaRPr lang="en-US" dirty="0"/>
          </a:p>
        </p:txBody>
      </p:sp>
    </p:spTree>
    <p:extLst>
      <p:ext uri="{BB962C8B-B14F-4D97-AF65-F5344CB8AC3E}">
        <p14:creationId xmlns:p14="http://schemas.microsoft.com/office/powerpoint/2010/main" val="2427513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-Kids of color are more likely to attend </a:t>
            </a:r>
            <a:r>
              <a:rPr lang="en-US" dirty="0" err="1" smtClean="0"/>
              <a:t>underresourced</a:t>
            </a:r>
            <a:r>
              <a:rPr lang="en-US" dirty="0" smtClean="0"/>
              <a:t> schools compared to</a:t>
            </a:r>
            <a:r>
              <a:rPr lang="en-US" baseline="0" dirty="0" smtClean="0"/>
              <a:t> their White peers, resulting in disparate outcomes in third-grade reading</a:t>
            </a:r>
          </a:p>
          <a:p>
            <a:r>
              <a:rPr lang="en-US" baseline="0" dirty="0" smtClean="0"/>
              <a:t>-40% of non-economically disadvantaged third-graders are not proficient in reading</a:t>
            </a:r>
          </a:p>
          <a:p>
            <a:endParaRPr lang="en-US" dirty="0"/>
          </a:p>
        </p:txBody>
      </p:sp>
      <p:sp>
        <p:nvSpPr>
          <p:cNvPr id="4" name="Slide Number Placeholder 3"/>
          <p:cNvSpPr>
            <a:spLocks noGrp="1"/>
          </p:cNvSpPr>
          <p:nvPr>
            <p:ph type="sldNum" sz="quarter" idx="10"/>
          </p:nvPr>
        </p:nvSpPr>
        <p:spPr/>
        <p:txBody>
          <a:bodyPr/>
          <a:lstStyle/>
          <a:p>
            <a:fld id="{4E5C2572-C7B5-4E50-B719-ACF12ABD4974}" type="slidenum">
              <a:rPr lang="en-US" smtClean="0"/>
              <a:t>39</a:t>
            </a:fld>
            <a:endParaRPr lang="en-US" dirty="0"/>
          </a:p>
        </p:txBody>
      </p:sp>
    </p:spTree>
    <p:extLst>
      <p:ext uri="{BB962C8B-B14F-4D97-AF65-F5344CB8AC3E}">
        <p14:creationId xmlns:p14="http://schemas.microsoft.com/office/powerpoint/2010/main" val="516278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experiencing homelessness and students with disabilities</a:t>
            </a:r>
            <a:r>
              <a:rPr lang="en-US" baseline="0" dirty="0" smtClean="0"/>
              <a:t> struggle the most to graduate on time</a:t>
            </a:r>
            <a:endParaRPr lang="en-US" dirty="0"/>
          </a:p>
        </p:txBody>
      </p:sp>
      <p:sp>
        <p:nvSpPr>
          <p:cNvPr id="4" name="Slide Number Placeholder 3"/>
          <p:cNvSpPr>
            <a:spLocks noGrp="1"/>
          </p:cNvSpPr>
          <p:nvPr>
            <p:ph type="sldNum" sz="quarter" idx="10"/>
          </p:nvPr>
        </p:nvSpPr>
        <p:spPr/>
        <p:txBody>
          <a:bodyPr/>
          <a:lstStyle/>
          <a:p>
            <a:fld id="{4E5C2572-C7B5-4E50-B719-ACF12ABD4974}" type="slidenum">
              <a:rPr lang="en-US" smtClean="0"/>
              <a:t>40</a:t>
            </a:fld>
            <a:endParaRPr lang="en-US" dirty="0"/>
          </a:p>
        </p:txBody>
      </p:sp>
    </p:spTree>
    <p:extLst>
      <p:ext uri="{BB962C8B-B14F-4D97-AF65-F5344CB8AC3E}">
        <p14:creationId xmlns:p14="http://schemas.microsoft.com/office/powerpoint/2010/main" val="1597980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from families with low incomes are more likely to attend schools with fewer resources to help prepare students for postsecondary training and education</a:t>
            </a:r>
            <a:endParaRPr lang="en-US" dirty="0"/>
          </a:p>
        </p:txBody>
      </p:sp>
      <p:sp>
        <p:nvSpPr>
          <p:cNvPr id="4" name="Slide Number Placeholder 3"/>
          <p:cNvSpPr>
            <a:spLocks noGrp="1"/>
          </p:cNvSpPr>
          <p:nvPr>
            <p:ph type="sldNum" sz="quarter" idx="10"/>
          </p:nvPr>
        </p:nvSpPr>
        <p:spPr/>
        <p:txBody>
          <a:bodyPr/>
          <a:lstStyle/>
          <a:p>
            <a:fld id="{4E5C2572-C7B5-4E50-B719-ACF12ABD4974}" type="slidenum">
              <a:rPr lang="en-US" smtClean="0"/>
              <a:t>41</a:t>
            </a:fld>
            <a:endParaRPr lang="en-US" dirty="0"/>
          </a:p>
        </p:txBody>
      </p:sp>
    </p:spTree>
    <p:extLst>
      <p:ext uri="{BB962C8B-B14F-4D97-AF65-F5344CB8AC3E}">
        <p14:creationId xmlns:p14="http://schemas.microsoft.com/office/powerpoint/2010/main" val="1611445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5C2572-C7B5-4E50-B719-ACF12ABD4974}"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285566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ALICE project</a:t>
            </a:r>
            <a:r>
              <a:rPr lang="en-US" baseline="0" dirty="0" smtClean="0"/>
              <a:t> is anchored by the ALICE report</a:t>
            </a:r>
          </a:p>
        </p:txBody>
      </p:sp>
      <p:sp>
        <p:nvSpPr>
          <p:cNvPr id="4" name="Slide Number Placeholder 3"/>
          <p:cNvSpPr>
            <a:spLocks noGrp="1"/>
          </p:cNvSpPr>
          <p:nvPr>
            <p:ph type="sldNum" sz="quarter" idx="10"/>
          </p:nvPr>
        </p:nvSpPr>
        <p:spPr/>
        <p:txBody>
          <a:bodyPr/>
          <a:lstStyle/>
          <a:p>
            <a:fld id="{41D5710C-AC4F-4756-94E5-8FB44A081128}" type="slidenum">
              <a:rPr lang="en-US" smtClean="0"/>
              <a:pPr/>
              <a:t>5</a:t>
            </a:fld>
            <a:endParaRPr lang="en-US"/>
          </a:p>
        </p:txBody>
      </p:sp>
    </p:spTree>
    <p:extLst>
      <p:ext uri="{BB962C8B-B14F-4D97-AF65-F5344CB8AC3E}">
        <p14:creationId xmlns:p14="http://schemas.microsoft.com/office/powerpoint/2010/main" val="17222639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D01F7-2EE0-4A8C-8380-CEAD0E9A9CE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826199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r>
              <a:rPr lang="en-US" sz="2000" kern="1200" dirty="0" smtClean="0">
                <a:solidFill>
                  <a:schemeClr val="tx1"/>
                </a:solidFill>
                <a:effectLst/>
                <a:latin typeface="Times New Roman" charset="0"/>
                <a:ea typeface="ＭＳ Ｐゴシック" charset="0"/>
                <a:cs typeface="ＭＳ Ｐゴシック" pitchFamily="-106" charset="-128"/>
              </a:rPr>
              <a:t>The </a:t>
            </a:r>
            <a:r>
              <a:rPr lang="en-US" sz="2000" b="1" kern="1200" dirty="0" smtClean="0">
                <a:solidFill>
                  <a:schemeClr val="tx1"/>
                </a:solidFill>
                <a:effectLst/>
                <a:latin typeface="Times New Roman" charset="0"/>
                <a:ea typeface="ＭＳ Ｐゴシック" charset="0"/>
                <a:cs typeface="ＭＳ Ｐゴシック" pitchFamily="-106" charset="-128"/>
              </a:rPr>
              <a:t>Household Survival Budget</a:t>
            </a:r>
            <a:r>
              <a:rPr lang="en-US" sz="2000" kern="1200" dirty="0" smtClean="0">
                <a:solidFill>
                  <a:schemeClr val="tx1"/>
                </a:solidFill>
                <a:effectLst/>
                <a:latin typeface="Times New Roman" charset="0"/>
                <a:ea typeface="ＭＳ Ｐゴシック" charset="0"/>
                <a:cs typeface="ＭＳ Ｐゴシック" pitchFamily="-106" charset="-128"/>
              </a:rPr>
              <a:t> calculates the actual costs of basic necessities (housing, child care, food, health care, and transportation) in Michigan, adjusted for different counties and household types.</a:t>
            </a:r>
          </a:p>
          <a:p>
            <a:pPr lvl="0"/>
            <a:endParaRPr lang="en-US" sz="2000" kern="1200" dirty="0" smtClean="0">
              <a:solidFill>
                <a:schemeClr val="tx1"/>
              </a:solidFill>
              <a:effectLst/>
              <a:latin typeface="Times New Roman" charset="0"/>
              <a:ea typeface="ＭＳ Ｐゴシック" charset="0"/>
              <a:cs typeface="ＭＳ Ｐゴシック" pitchFamily="-106" charset="-128"/>
            </a:endParaRPr>
          </a:p>
          <a:p>
            <a:pPr lvl="0"/>
            <a:r>
              <a:rPr lang="en-US" sz="2000" kern="1200" dirty="0" smtClean="0">
                <a:solidFill>
                  <a:schemeClr val="tx1"/>
                </a:solidFill>
                <a:effectLst/>
                <a:latin typeface="Times New Roman" charset="0"/>
                <a:ea typeface="ＭＳ Ｐゴシック" charset="0"/>
                <a:cs typeface="ＭＳ Ｐゴシック" pitchFamily="-106" charset="-128"/>
              </a:rPr>
              <a:t>The Household Survival Budget is used to define the average level of income, or the </a:t>
            </a:r>
            <a:r>
              <a:rPr lang="en-US" sz="2000" b="1" kern="1200" dirty="0" smtClean="0">
                <a:solidFill>
                  <a:schemeClr val="tx1"/>
                </a:solidFill>
                <a:effectLst/>
                <a:latin typeface="Times New Roman" charset="0"/>
                <a:ea typeface="ＭＳ Ｐゴシック" charset="0"/>
                <a:cs typeface="ＭＳ Ｐゴシック" pitchFamily="-106" charset="-128"/>
              </a:rPr>
              <a:t>ALICE Threshold</a:t>
            </a:r>
            <a:r>
              <a:rPr lang="en-US" sz="2000" kern="1200" dirty="0" smtClean="0">
                <a:solidFill>
                  <a:schemeClr val="tx1"/>
                </a:solidFill>
                <a:effectLst/>
                <a:latin typeface="Times New Roman" charset="0"/>
                <a:ea typeface="ＭＳ Ｐゴシック" charset="0"/>
                <a:cs typeface="ＭＳ Ｐゴシック" pitchFamily="-106" charset="-128"/>
              </a:rPr>
              <a:t>, a household needs to afford the basics.  </a:t>
            </a:r>
          </a:p>
          <a:p>
            <a:pPr lvl="0"/>
            <a:endParaRPr lang="en-US" sz="2000" kern="1200" dirty="0" smtClean="0">
              <a:solidFill>
                <a:schemeClr val="tx1"/>
              </a:solidFill>
              <a:effectLst/>
              <a:latin typeface="Times New Roman" charset="0"/>
              <a:ea typeface="ＭＳ Ｐゴシック" charset="0"/>
              <a:cs typeface="ＭＳ Ｐゴシック" pitchFamily="-106" charset="-128"/>
            </a:endParaRPr>
          </a:p>
          <a:p>
            <a:pPr lvl="0"/>
            <a:r>
              <a:rPr lang="en-US" sz="2000" kern="1200" dirty="0" smtClean="0">
                <a:solidFill>
                  <a:schemeClr val="tx1"/>
                </a:solidFill>
                <a:effectLst/>
                <a:latin typeface="Times New Roman" charset="0"/>
                <a:ea typeface="ＭＳ Ｐゴシック" charset="0"/>
                <a:cs typeface="ＭＳ Ｐゴシック" pitchFamily="-106" charset="-128"/>
              </a:rPr>
              <a:t>The </a:t>
            </a:r>
            <a:r>
              <a:rPr lang="en-US" sz="2000" b="1" kern="1200" dirty="0" smtClean="0">
                <a:solidFill>
                  <a:schemeClr val="tx1"/>
                </a:solidFill>
                <a:effectLst/>
                <a:latin typeface="Times New Roman" charset="0"/>
                <a:ea typeface="ＭＳ Ｐゴシック" charset="0"/>
                <a:cs typeface="ＭＳ Ｐゴシック" pitchFamily="-106" charset="-128"/>
              </a:rPr>
              <a:t>ALICE Income Assessment</a:t>
            </a:r>
            <a:r>
              <a:rPr lang="en-US" sz="2000" kern="1200" dirty="0" smtClean="0">
                <a:solidFill>
                  <a:schemeClr val="tx1"/>
                </a:solidFill>
                <a:effectLst/>
                <a:latin typeface="Times New Roman" charset="0"/>
                <a:ea typeface="ＭＳ Ｐゴシック" charset="0"/>
                <a:cs typeface="ＭＳ Ｐゴシック" pitchFamily="-106" charset="-128"/>
              </a:rPr>
              <a:t> is calculation of all sources of income, resources, and assistance for ALICE and poverty-level households.  The Assessment reveals a significant shortfall from what is needed for households to attain the ALICE Threshold.</a:t>
            </a:r>
          </a:p>
          <a:p>
            <a:pPr lvl="0"/>
            <a:endParaRPr lang="en-US" sz="2000" kern="1200" dirty="0" smtClean="0">
              <a:solidFill>
                <a:schemeClr val="tx1"/>
              </a:solidFill>
              <a:effectLst/>
              <a:latin typeface="Times New Roman" charset="0"/>
              <a:ea typeface="ＭＳ Ｐゴシック" charset="0"/>
              <a:cs typeface="ＭＳ Ｐゴシック" pitchFamily="-106" charset="-128"/>
            </a:endParaRPr>
          </a:p>
          <a:p>
            <a:pPr lvl="0"/>
            <a:r>
              <a:rPr lang="en-US" sz="2000" kern="1200" dirty="0" smtClean="0">
                <a:solidFill>
                  <a:schemeClr val="tx1"/>
                </a:solidFill>
                <a:effectLst/>
                <a:latin typeface="Times New Roman" charset="0"/>
                <a:ea typeface="ＭＳ Ｐゴシック" charset="0"/>
                <a:cs typeface="ＭＳ Ｐゴシック" pitchFamily="-106" charset="-128"/>
              </a:rPr>
              <a:t>The </a:t>
            </a:r>
            <a:r>
              <a:rPr lang="en-US" sz="2000" b="1" kern="1200" dirty="0" smtClean="0">
                <a:solidFill>
                  <a:schemeClr val="tx1"/>
                </a:solidFill>
                <a:effectLst/>
                <a:latin typeface="Times New Roman" charset="0"/>
                <a:ea typeface="ＭＳ Ｐゴシック" charset="0"/>
                <a:cs typeface="ＭＳ Ｐゴシック" pitchFamily="-106" charset="-128"/>
              </a:rPr>
              <a:t>Economic Viability Index</a:t>
            </a:r>
            <a:r>
              <a:rPr lang="en-US" sz="2000" kern="1200" dirty="0" smtClean="0">
                <a:solidFill>
                  <a:schemeClr val="tx1"/>
                </a:solidFill>
                <a:effectLst/>
                <a:latin typeface="Times New Roman" charset="0"/>
                <a:ea typeface="ＭＳ Ｐゴシック" charset="0"/>
                <a:cs typeface="ＭＳ Ｐゴシック" pitchFamily="-106" charset="-128"/>
              </a:rPr>
              <a:t> evaluates the economic and community conditions in each county which make it easy or difficult for a household to support themselves financially.  Housing, Jobs available, Community supports</a:t>
            </a:r>
          </a:p>
          <a:p>
            <a:endParaRPr lang="en-US" dirty="0"/>
          </a:p>
        </p:txBody>
      </p:sp>
      <p:sp>
        <p:nvSpPr>
          <p:cNvPr id="4" name="Slide Number Placeholder 3"/>
          <p:cNvSpPr>
            <a:spLocks noGrp="1"/>
          </p:cNvSpPr>
          <p:nvPr>
            <p:ph type="sldNum" sz="quarter" idx="10"/>
          </p:nvPr>
        </p:nvSpPr>
        <p:spPr/>
        <p:txBody>
          <a:bodyPr/>
          <a:lstStyle/>
          <a:p>
            <a:pPr>
              <a:defRPr/>
            </a:pPr>
            <a:fld id="{D7C641B6-6095-4509-98F9-987166FA583F}" type="slidenum">
              <a:rPr lang="en-US" smtClean="0"/>
              <a:pPr>
                <a:defRPr/>
              </a:pPr>
              <a:t>6</a:t>
            </a:fld>
            <a:endParaRPr lang="en-US"/>
          </a:p>
        </p:txBody>
      </p:sp>
    </p:spTree>
    <p:extLst>
      <p:ext uri="{BB962C8B-B14F-4D97-AF65-F5344CB8AC3E}">
        <p14:creationId xmlns:p14="http://schemas.microsoft.com/office/powerpoint/2010/main" val="321702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038600"/>
            <a:ext cx="6477000" cy="4183063"/>
          </a:xfrm>
        </p:spPr>
        <p:txBody>
          <a:bodyPr>
            <a:noAutofit/>
          </a:bodyPr>
          <a:lstStyle/>
          <a:p>
            <a:r>
              <a:rPr lang="en-US" sz="2000" dirty="0" smtClean="0"/>
              <a:t>The Bare Minimum Household Survival Budget Increased By 18 percent from 2007 to 2015</a:t>
            </a:r>
          </a:p>
          <a:p>
            <a:pPr marL="342900" indent="-342900">
              <a:buFont typeface="Arial" panose="020B0604020202020204" pitchFamily="34" charset="0"/>
              <a:buChar char="•"/>
            </a:pPr>
            <a:r>
              <a:rPr lang="en-US" sz="2000" dirty="0" smtClean="0"/>
              <a:t>Housing – HUD Fair Market Rent for an efficiency single two-bedroom apt for family</a:t>
            </a:r>
          </a:p>
          <a:p>
            <a:pPr marL="342900" indent="-342900">
              <a:buFont typeface="Arial" panose="020B0604020202020204" pitchFamily="34" charset="0"/>
              <a:buChar char="•"/>
            </a:pPr>
            <a:r>
              <a:rPr lang="en-US" sz="2000" dirty="0" smtClean="0"/>
              <a:t>Child care – registered home-based care, home-based care has only voluntary licensing, so quality may vary</a:t>
            </a:r>
          </a:p>
          <a:p>
            <a:pPr marL="342900" indent="-342900">
              <a:buFont typeface="Arial" panose="020B0604020202020204" pitchFamily="34" charset="0"/>
              <a:buChar char="•"/>
            </a:pPr>
            <a:r>
              <a:rPr lang="en-US" sz="2000" dirty="0" smtClean="0"/>
              <a:t>Food – USDA Thrifty Food Plan, </a:t>
            </a:r>
          </a:p>
          <a:p>
            <a:pPr marL="342900" indent="-342900">
              <a:buFont typeface="Arial" panose="020B0604020202020204" pitchFamily="34" charset="0"/>
              <a:buChar char="•"/>
            </a:pPr>
            <a:r>
              <a:rPr lang="en-US" sz="2000" dirty="0" smtClean="0"/>
              <a:t>Transportation – average annual expenditures by car and public trans from Bureau of Labor Statistics Consumer Expenditure Survey.</a:t>
            </a:r>
          </a:p>
          <a:p>
            <a:pPr marL="342900" indent="-342900">
              <a:buFont typeface="Arial" panose="020B0604020202020204" pitchFamily="34" charset="0"/>
              <a:buChar char="•"/>
            </a:pPr>
            <a:r>
              <a:rPr lang="en-US" sz="2000" dirty="0" smtClean="0"/>
              <a:t>Health Care – nominal out-of-pocket health care spending, medical services, prescription drugs, and medical supplies using Consumer Expenditure Survey.  Penalty 325 single, 975 family</a:t>
            </a:r>
          </a:p>
          <a:p>
            <a:pPr marL="342900" indent="-342900">
              <a:buFont typeface="Arial" panose="020B0604020202020204" pitchFamily="34" charset="0"/>
              <a:buChar char="•"/>
            </a:pPr>
            <a:r>
              <a:rPr lang="en-US" sz="2000" dirty="0" smtClean="0"/>
              <a:t>MSCLS 10%, cover cost overruns</a:t>
            </a:r>
          </a:p>
          <a:p>
            <a:pPr marL="342900" indent="-342900">
              <a:buFont typeface="Arial" panose="020B0604020202020204" pitchFamily="34" charset="0"/>
              <a:buChar char="•"/>
            </a:pPr>
            <a:r>
              <a:rPr lang="en-US" sz="2000" dirty="0" smtClean="0"/>
              <a:t>Taxes: fed and state income taxes where applicable</a:t>
            </a:r>
            <a:endParaRPr lang="en-US" sz="2000" dirty="0"/>
          </a:p>
        </p:txBody>
      </p:sp>
      <p:sp>
        <p:nvSpPr>
          <p:cNvPr id="4" name="Slide Number Placeholder 3"/>
          <p:cNvSpPr>
            <a:spLocks noGrp="1"/>
          </p:cNvSpPr>
          <p:nvPr>
            <p:ph type="sldNum" sz="quarter" idx="10"/>
          </p:nvPr>
        </p:nvSpPr>
        <p:spPr/>
        <p:txBody>
          <a:bodyPr/>
          <a:lstStyle/>
          <a:p>
            <a:fld id="{DF85CD54-3FC9-442A-87E9-E2EEEF1795B6}" type="slidenum">
              <a:rPr lang="en-US" smtClean="0"/>
              <a:pPr/>
              <a:t>7</a:t>
            </a:fld>
            <a:endParaRPr lang="en-US"/>
          </a:p>
        </p:txBody>
      </p:sp>
    </p:spTree>
    <p:extLst>
      <p:ext uri="{BB962C8B-B14F-4D97-AF65-F5344CB8AC3E}">
        <p14:creationId xmlns:p14="http://schemas.microsoft.com/office/powerpoint/2010/main" val="236251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5CD54-3FC9-442A-87E9-E2EEEF1795B6}" type="slidenum">
              <a:rPr lang="en-US" smtClean="0"/>
              <a:pPr/>
              <a:t>8</a:t>
            </a:fld>
            <a:endParaRPr lang="en-US"/>
          </a:p>
        </p:txBody>
      </p:sp>
    </p:spTree>
    <p:extLst>
      <p:ext uri="{BB962C8B-B14F-4D97-AF65-F5344CB8AC3E}">
        <p14:creationId xmlns:p14="http://schemas.microsoft.com/office/powerpoint/2010/main" val="412248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ALICE lives in every county – From</a:t>
            </a:r>
            <a:r>
              <a:rPr lang="en-US" baseline="0" dirty="0" smtClean="0"/>
              <a:t> 59% in Lake to 27% in Livingston.  Only 3 counties below 30% - Eaton, Emmet and Livingston 27</a:t>
            </a:r>
          </a:p>
          <a:p>
            <a:r>
              <a:rPr lang="en-US" baseline="0" dirty="0" smtClean="0"/>
              <a:t>ALICE is in Rural and Urban counties</a:t>
            </a:r>
          </a:p>
          <a:p>
            <a:endParaRPr lang="en-US" dirty="0"/>
          </a:p>
        </p:txBody>
      </p:sp>
      <p:sp>
        <p:nvSpPr>
          <p:cNvPr id="4" name="Slide Number Placeholder 3"/>
          <p:cNvSpPr>
            <a:spLocks noGrp="1"/>
          </p:cNvSpPr>
          <p:nvPr>
            <p:ph type="sldNum" sz="quarter" idx="10"/>
          </p:nvPr>
        </p:nvSpPr>
        <p:spPr/>
        <p:txBody>
          <a:bodyPr/>
          <a:lstStyle/>
          <a:p>
            <a:fld id="{DF85CD54-3FC9-442A-87E9-E2EEEF1795B6}" type="slidenum">
              <a:rPr lang="en-US" smtClean="0"/>
              <a:pPr/>
              <a:t>9</a:t>
            </a:fld>
            <a:endParaRPr lang="en-US"/>
          </a:p>
        </p:txBody>
      </p:sp>
    </p:spTree>
    <p:extLst>
      <p:ext uri="{BB962C8B-B14F-4D97-AF65-F5344CB8AC3E}">
        <p14:creationId xmlns:p14="http://schemas.microsoft.com/office/powerpoint/2010/main" val="3147193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Nothing defines ALICE as much as work!  </a:t>
            </a:r>
          </a:p>
          <a:p>
            <a:r>
              <a:rPr lang="en-US" dirty="0" smtClean="0"/>
              <a:t>ALICE households are working hard at jobs that are</a:t>
            </a:r>
            <a:r>
              <a:rPr lang="en-US" baseline="0" dirty="0" smtClean="0"/>
              <a:t> important in our communities.  We need ALICE – ALICE is taking care of our children and our older adults.   ALICE is the economic engine on our community, but is struggling to make ends meet.</a:t>
            </a:r>
          </a:p>
          <a:p>
            <a:endParaRPr lang="en-US" baseline="0" dirty="0" smtClean="0"/>
          </a:p>
          <a:p>
            <a:r>
              <a:rPr lang="en-US" baseline="0" dirty="0" smtClean="0"/>
              <a:t>But the Challenge for ALCIE is that 62% of Michigan’s job’s pay less than $20 per hour, and 60% of those jobs pay less than $15 an hour.  I know that we haven’t been served breakfast yet, but let’s do the math: We know from the survival budget that it takes $28 dollars an hour to cover the very basics for a family of four.</a:t>
            </a:r>
          </a:p>
          <a:p>
            <a:r>
              <a:rPr lang="en-US" baseline="0" dirty="0" smtClean="0"/>
              <a:t>Making it nearly impossible for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85CD54-3FC9-442A-87E9-E2EEEF1795B6}" type="slidenum">
              <a:rPr lang="en-US" smtClean="0"/>
              <a:pPr/>
              <a:t>10</a:t>
            </a:fld>
            <a:endParaRPr lang="en-US"/>
          </a:p>
        </p:txBody>
      </p:sp>
    </p:spTree>
    <p:extLst>
      <p:ext uri="{BB962C8B-B14F-4D97-AF65-F5344CB8AC3E}">
        <p14:creationId xmlns:p14="http://schemas.microsoft.com/office/powerpoint/2010/main" val="225965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1716AF-FBAD-F048-8D79-0A04860413F5}"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27478-6EB9-1E44-8F8E-168D70889C9A}" type="slidenum">
              <a:rPr lang="en-US" smtClean="0"/>
              <a:t>‹#›</a:t>
            </a:fld>
            <a:endParaRPr lang="en-US"/>
          </a:p>
        </p:txBody>
      </p:sp>
    </p:spTree>
    <p:extLst>
      <p:ext uri="{BB962C8B-B14F-4D97-AF65-F5344CB8AC3E}">
        <p14:creationId xmlns:p14="http://schemas.microsoft.com/office/powerpoint/2010/main" val="215331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716AF-FBAD-F048-8D79-0A04860413F5}"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27478-6EB9-1E44-8F8E-168D70889C9A}" type="slidenum">
              <a:rPr lang="en-US" smtClean="0"/>
              <a:t>‹#›</a:t>
            </a:fld>
            <a:endParaRPr lang="en-US"/>
          </a:p>
        </p:txBody>
      </p:sp>
    </p:spTree>
    <p:extLst>
      <p:ext uri="{BB962C8B-B14F-4D97-AF65-F5344CB8AC3E}">
        <p14:creationId xmlns:p14="http://schemas.microsoft.com/office/powerpoint/2010/main" val="358914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716AF-FBAD-F048-8D79-0A04860413F5}"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27478-6EB9-1E44-8F8E-168D70889C9A}" type="slidenum">
              <a:rPr lang="en-US" smtClean="0"/>
              <a:t>‹#›</a:t>
            </a:fld>
            <a:endParaRPr lang="en-US"/>
          </a:p>
        </p:txBody>
      </p:sp>
    </p:spTree>
    <p:extLst>
      <p:ext uri="{BB962C8B-B14F-4D97-AF65-F5344CB8AC3E}">
        <p14:creationId xmlns:p14="http://schemas.microsoft.com/office/powerpoint/2010/main" val="56024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716AF-FBAD-F048-8D79-0A04860413F5}"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27478-6EB9-1E44-8F8E-168D70889C9A}" type="slidenum">
              <a:rPr lang="en-US" smtClean="0"/>
              <a:t>‹#›</a:t>
            </a:fld>
            <a:endParaRPr lang="en-US"/>
          </a:p>
        </p:txBody>
      </p:sp>
    </p:spTree>
    <p:extLst>
      <p:ext uri="{BB962C8B-B14F-4D97-AF65-F5344CB8AC3E}">
        <p14:creationId xmlns:p14="http://schemas.microsoft.com/office/powerpoint/2010/main" val="351102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716AF-FBAD-F048-8D79-0A04860413F5}"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27478-6EB9-1E44-8F8E-168D70889C9A}" type="slidenum">
              <a:rPr lang="en-US" smtClean="0"/>
              <a:t>‹#›</a:t>
            </a:fld>
            <a:endParaRPr lang="en-US"/>
          </a:p>
        </p:txBody>
      </p:sp>
    </p:spTree>
    <p:extLst>
      <p:ext uri="{BB962C8B-B14F-4D97-AF65-F5344CB8AC3E}">
        <p14:creationId xmlns:p14="http://schemas.microsoft.com/office/powerpoint/2010/main" val="84231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1716AF-FBAD-F048-8D79-0A04860413F5}"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27478-6EB9-1E44-8F8E-168D70889C9A}" type="slidenum">
              <a:rPr lang="en-US" smtClean="0"/>
              <a:t>‹#›</a:t>
            </a:fld>
            <a:endParaRPr lang="en-US"/>
          </a:p>
        </p:txBody>
      </p:sp>
    </p:spTree>
    <p:extLst>
      <p:ext uri="{BB962C8B-B14F-4D97-AF65-F5344CB8AC3E}">
        <p14:creationId xmlns:p14="http://schemas.microsoft.com/office/powerpoint/2010/main" val="77366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1716AF-FBAD-F048-8D79-0A04860413F5}"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27478-6EB9-1E44-8F8E-168D70889C9A}" type="slidenum">
              <a:rPr lang="en-US" smtClean="0"/>
              <a:t>‹#›</a:t>
            </a:fld>
            <a:endParaRPr lang="en-US"/>
          </a:p>
        </p:txBody>
      </p:sp>
    </p:spTree>
    <p:extLst>
      <p:ext uri="{BB962C8B-B14F-4D97-AF65-F5344CB8AC3E}">
        <p14:creationId xmlns:p14="http://schemas.microsoft.com/office/powerpoint/2010/main" val="340212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1716AF-FBAD-F048-8D79-0A04860413F5}"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27478-6EB9-1E44-8F8E-168D70889C9A}" type="slidenum">
              <a:rPr lang="en-US" smtClean="0"/>
              <a:t>‹#›</a:t>
            </a:fld>
            <a:endParaRPr lang="en-US"/>
          </a:p>
        </p:txBody>
      </p:sp>
    </p:spTree>
    <p:extLst>
      <p:ext uri="{BB962C8B-B14F-4D97-AF65-F5344CB8AC3E}">
        <p14:creationId xmlns:p14="http://schemas.microsoft.com/office/powerpoint/2010/main" val="229777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716AF-FBAD-F048-8D79-0A04860413F5}"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27478-6EB9-1E44-8F8E-168D70889C9A}" type="slidenum">
              <a:rPr lang="en-US" smtClean="0"/>
              <a:t>‹#›</a:t>
            </a:fld>
            <a:endParaRPr lang="en-US"/>
          </a:p>
        </p:txBody>
      </p:sp>
    </p:spTree>
    <p:extLst>
      <p:ext uri="{BB962C8B-B14F-4D97-AF65-F5344CB8AC3E}">
        <p14:creationId xmlns:p14="http://schemas.microsoft.com/office/powerpoint/2010/main" val="54186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716AF-FBAD-F048-8D79-0A04860413F5}"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27478-6EB9-1E44-8F8E-168D70889C9A}" type="slidenum">
              <a:rPr lang="en-US" smtClean="0"/>
              <a:t>‹#›</a:t>
            </a:fld>
            <a:endParaRPr lang="en-US"/>
          </a:p>
        </p:txBody>
      </p:sp>
    </p:spTree>
    <p:extLst>
      <p:ext uri="{BB962C8B-B14F-4D97-AF65-F5344CB8AC3E}">
        <p14:creationId xmlns:p14="http://schemas.microsoft.com/office/powerpoint/2010/main" val="264585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716AF-FBAD-F048-8D79-0A04860413F5}"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27478-6EB9-1E44-8F8E-168D70889C9A}" type="slidenum">
              <a:rPr lang="en-US" smtClean="0"/>
              <a:t>‹#›</a:t>
            </a:fld>
            <a:endParaRPr lang="en-US"/>
          </a:p>
        </p:txBody>
      </p:sp>
    </p:spTree>
    <p:extLst>
      <p:ext uri="{BB962C8B-B14F-4D97-AF65-F5344CB8AC3E}">
        <p14:creationId xmlns:p14="http://schemas.microsoft.com/office/powerpoint/2010/main" val="413385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stretch>
            <a:fillRect/>
          </a:stretch>
        </p:blipFill>
        <p:spPr>
          <a:xfrm>
            <a:off x="-25149" y="-1"/>
            <a:ext cx="9198227" cy="919823"/>
          </a:xfrm>
          <a:prstGeom prst="rect">
            <a:avLst/>
          </a:prstGeom>
        </p:spPr>
      </p:pic>
      <p:pic>
        <p:nvPicPr>
          <p:cNvPr id="7" name="Picture 6"/>
          <p:cNvPicPr>
            <a:picLocks noChangeAspect="1"/>
          </p:cNvPicPr>
          <p:nvPr userDrawn="1"/>
        </p:nvPicPr>
        <p:blipFill>
          <a:blip r:embed="rId14"/>
          <a:stretch>
            <a:fillRect/>
          </a:stretch>
        </p:blipFill>
        <p:spPr>
          <a:xfrm rot="5400000">
            <a:off x="-355041" y="5078413"/>
            <a:ext cx="2095500" cy="20955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29040"/>
            <a:ext cx="8229600" cy="43971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716AF-FBAD-F048-8D79-0A04860413F5}" type="datetimeFigureOut">
              <a:rPr lang="en-US" smtClean="0"/>
              <a:t>5/8/2018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27478-6EB9-1E44-8F8E-168D70889C9A}" type="slidenum">
              <a:rPr lang="en-US" smtClean="0"/>
              <a:t>‹#›</a:t>
            </a:fld>
            <a:endParaRPr lang="en-US"/>
          </a:p>
        </p:txBody>
      </p:sp>
      <p:pic>
        <p:nvPicPr>
          <p:cNvPr id="12" name="Picture 11"/>
          <p:cNvPicPr>
            <a:picLocks noChangeAspect="1"/>
          </p:cNvPicPr>
          <p:nvPr userDrawn="1"/>
        </p:nvPicPr>
        <p:blipFill>
          <a:blip r:embed="rId15"/>
          <a:stretch>
            <a:fillRect/>
          </a:stretch>
        </p:blipFill>
        <p:spPr>
          <a:xfrm>
            <a:off x="6122069" y="5021825"/>
            <a:ext cx="2960105" cy="1779587"/>
          </a:xfrm>
          <a:prstGeom prst="rect">
            <a:avLst/>
          </a:prstGeom>
        </p:spPr>
      </p:pic>
    </p:spTree>
    <p:extLst>
      <p:ext uri="{BB962C8B-B14F-4D97-AF65-F5344CB8AC3E}">
        <p14:creationId xmlns:p14="http://schemas.microsoft.com/office/powerpoint/2010/main" val="1995635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michiganalice.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fbcmich.org/selfsufficiencystandar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hyperlink" Target="mailto:aliciagw@mlpp.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mailto:rweathers@mlpp.org" TargetMode="External"/><Relationship Id="rId7"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http://www.mlpp.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Michigan Learning Connection Summit	</a:t>
            </a:r>
            <a:endParaRPr lang="en-US" dirty="0"/>
          </a:p>
        </p:txBody>
      </p:sp>
      <p:sp>
        <p:nvSpPr>
          <p:cNvPr id="3" name="Subtitle 2"/>
          <p:cNvSpPr>
            <a:spLocks noGrp="1"/>
          </p:cNvSpPr>
          <p:nvPr>
            <p:ph type="subTitle" idx="1"/>
          </p:nvPr>
        </p:nvSpPr>
        <p:spPr/>
        <p:txBody>
          <a:bodyPr>
            <a:normAutofit/>
          </a:bodyPr>
          <a:lstStyle/>
          <a:p>
            <a:r>
              <a:rPr lang="en-US" sz="4800" dirty="0" smtClean="0"/>
              <a:t>Better with Breakfast</a:t>
            </a:r>
            <a:endParaRPr lang="en-US" sz="4800" dirty="0"/>
          </a:p>
        </p:txBody>
      </p:sp>
    </p:spTree>
    <p:extLst>
      <p:ext uri="{BB962C8B-B14F-4D97-AF65-F5344CB8AC3E}">
        <p14:creationId xmlns:p14="http://schemas.microsoft.com/office/powerpoint/2010/main" val="3465092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51479" y="5157628"/>
            <a:ext cx="3092521" cy="178256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bwMode="auto">
          <a:xfrm>
            <a:off x="609600" y="1102992"/>
            <a:ext cx="7924800" cy="4945063"/>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BD24BA3F-D2FB-4D5C-95F7-641BEB4D3A6B}" type="slidenum">
              <a:rPr lang="en-US" smtClean="0"/>
              <a:t>10</a:t>
            </a:fld>
            <a:endParaRPr lang="en-US"/>
          </a:p>
        </p:txBody>
      </p:sp>
      <p:sp>
        <p:nvSpPr>
          <p:cNvPr id="4" name="Title 5"/>
          <p:cNvSpPr txBox="1">
            <a:spLocks/>
          </p:cNvSpPr>
          <p:nvPr/>
        </p:nvSpPr>
        <p:spPr>
          <a:xfrm>
            <a:off x="274638" y="274638"/>
            <a:ext cx="8594725" cy="1143000"/>
          </a:xfrm>
          <a:prstGeom prst="rect">
            <a:avLst/>
          </a:prstGeom>
        </p:spPr>
        <p:txBody>
          <a:bodyPr/>
          <a:lstStyle>
            <a:lvl1pPr algn="l" rtl="0" eaLnBrk="1" fontAlgn="base" hangingPunct="1">
              <a:spcBef>
                <a:spcPct val="0"/>
              </a:spcBef>
              <a:spcAft>
                <a:spcPct val="0"/>
              </a:spcAft>
              <a:defRPr sz="2400" b="1">
                <a:solidFill>
                  <a:schemeClr val="tx1"/>
                </a:solidFill>
                <a:latin typeface="+mj-lt"/>
                <a:ea typeface="+mj-ea"/>
                <a:cs typeface="ＭＳ Ｐゴシック" pitchFamily="-106" charset="-128"/>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5pPr>
            <a:lvl6pPr marL="457200" algn="l" rtl="0" eaLnBrk="1" fontAlgn="base" hangingPunct="1">
              <a:spcBef>
                <a:spcPct val="0"/>
              </a:spcBef>
              <a:spcAft>
                <a:spcPct val="0"/>
              </a:spcAft>
              <a:defRPr sz="2800">
                <a:solidFill>
                  <a:schemeClr val="accent1"/>
                </a:solidFill>
                <a:latin typeface="Arial" charset="0"/>
                <a:ea typeface="ＭＳ Ｐゴシック" charset="0"/>
              </a:defRPr>
            </a:lvl6pPr>
            <a:lvl7pPr marL="914400" algn="l" rtl="0" eaLnBrk="1" fontAlgn="base" hangingPunct="1">
              <a:spcBef>
                <a:spcPct val="0"/>
              </a:spcBef>
              <a:spcAft>
                <a:spcPct val="0"/>
              </a:spcAft>
              <a:defRPr sz="2800">
                <a:solidFill>
                  <a:schemeClr val="accent1"/>
                </a:solidFill>
                <a:latin typeface="Arial" charset="0"/>
                <a:ea typeface="ＭＳ Ｐゴシック" charset="0"/>
              </a:defRPr>
            </a:lvl7pPr>
            <a:lvl8pPr marL="1371600" algn="l" rtl="0" eaLnBrk="1" fontAlgn="base" hangingPunct="1">
              <a:spcBef>
                <a:spcPct val="0"/>
              </a:spcBef>
              <a:spcAft>
                <a:spcPct val="0"/>
              </a:spcAft>
              <a:defRPr sz="2800">
                <a:solidFill>
                  <a:schemeClr val="accent1"/>
                </a:solidFill>
                <a:latin typeface="Arial" charset="0"/>
                <a:ea typeface="ＭＳ Ｐゴシック" charset="0"/>
              </a:defRPr>
            </a:lvl8pPr>
            <a:lvl9pPr marL="1828800" algn="l" rtl="0" eaLnBrk="1" fontAlgn="base" hangingPunct="1">
              <a:spcBef>
                <a:spcPct val="0"/>
              </a:spcBef>
              <a:spcAft>
                <a:spcPct val="0"/>
              </a:spcAft>
              <a:defRPr sz="2800">
                <a:solidFill>
                  <a:schemeClr val="accent1"/>
                </a:solidFill>
                <a:latin typeface="Arial" charset="0"/>
                <a:ea typeface="ＭＳ Ｐゴシック" charset="0"/>
              </a:defRPr>
            </a:lvl9pPr>
          </a:lstStyle>
          <a:p>
            <a:pPr defTabSz="914400"/>
            <a:r>
              <a:rPr lang="en-US" altLang="en-US" sz="2800" kern="0" dirty="0" smtClean="0">
                <a:latin typeface="Helvetica" panose="020B0604020202020204" pitchFamily="34" charset="0"/>
                <a:ea typeface="ヒラギノ角ゴ Pro W3" charset="-128"/>
              </a:rPr>
              <a:t>How Much Does ALICE Earn?</a:t>
            </a:r>
          </a:p>
        </p:txBody>
      </p:sp>
      <p:pic>
        <p:nvPicPr>
          <p:cNvPr id="6" name="Picture 5"/>
          <p:cNvPicPr>
            <a:picLocks noChangeAspect="1"/>
          </p:cNvPicPr>
          <p:nvPr/>
        </p:nvPicPr>
        <p:blipFill>
          <a:blip r:embed="rId3"/>
          <a:stretch>
            <a:fillRect/>
          </a:stretch>
        </p:blipFill>
        <p:spPr>
          <a:xfrm>
            <a:off x="1104900" y="1600200"/>
            <a:ext cx="6934200" cy="3087064"/>
          </a:xfrm>
          <a:prstGeom prst="rect">
            <a:avLst/>
          </a:prstGeom>
        </p:spPr>
      </p:pic>
    </p:spTree>
    <p:extLst>
      <p:ext uri="{BB962C8B-B14F-4D97-AF65-F5344CB8AC3E}">
        <p14:creationId xmlns:p14="http://schemas.microsoft.com/office/powerpoint/2010/main" val="157316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4638" y="274638"/>
            <a:ext cx="8594725" cy="1143000"/>
          </a:xfrm>
          <a:prstGeom prst="rect">
            <a:avLst/>
          </a:prstGeom>
        </p:spPr>
        <p:txBody>
          <a:bodyPr/>
          <a:lstStyle>
            <a:lvl1pPr algn="l" rtl="0" eaLnBrk="1" fontAlgn="base" hangingPunct="1">
              <a:spcBef>
                <a:spcPct val="0"/>
              </a:spcBef>
              <a:spcAft>
                <a:spcPct val="0"/>
              </a:spcAft>
              <a:defRPr sz="2400" b="1">
                <a:solidFill>
                  <a:schemeClr val="tx1"/>
                </a:solidFill>
                <a:latin typeface="+mj-lt"/>
                <a:ea typeface="+mj-ea"/>
                <a:cs typeface="ＭＳ Ｐゴシック" pitchFamily="-106" charset="-128"/>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5pPr>
            <a:lvl6pPr marL="457200" algn="l" rtl="0" eaLnBrk="1" fontAlgn="base" hangingPunct="1">
              <a:spcBef>
                <a:spcPct val="0"/>
              </a:spcBef>
              <a:spcAft>
                <a:spcPct val="0"/>
              </a:spcAft>
              <a:defRPr sz="2800">
                <a:solidFill>
                  <a:schemeClr val="accent1"/>
                </a:solidFill>
                <a:latin typeface="Arial" charset="0"/>
                <a:ea typeface="ＭＳ Ｐゴシック" charset="0"/>
              </a:defRPr>
            </a:lvl6pPr>
            <a:lvl7pPr marL="914400" algn="l" rtl="0" eaLnBrk="1" fontAlgn="base" hangingPunct="1">
              <a:spcBef>
                <a:spcPct val="0"/>
              </a:spcBef>
              <a:spcAft>
                <a:spcPct val="0"/>
              </a:spcAft>
              <a:defRPr sz="2800">
                <a:solidFill>
                  <a:schemeClr val="accent1"/>
                </a:solidFill>
                <a:latin typeface="Arial" charset="0"/>
                <a:ea typeface="ＭＳ Ｐゴシック" charset="0"/>
              </a:defRPr>
            </a:lvl7pPr>
            <a:lvl8pPr marL="1371600" algn="l" rtl="0" eaLnBrk="1" fontAlgn="base" hangingPunct="1">
              <a:spcBef>
                <a:spcPct val="0"/>
              </a:spcBef>
              <a:spcAft>
                <a:spcPct val="0"/>
              </a:spcAft>
              <a:defRPr sz="2800">
                <a:solidFill>
                  <a:schemeClr val="accent1"/>
                </a:solidFill>
                <a:latin typeface="Arial" charset="0"/>
                <a:ea typeface="ＭＳ Ｐゴシック" charset="0"/>
              </a:defRPr>
            </a:lvl8pPr>
            <a:lvl9pPr marL="1828800" algn="l" rtl="0" eaLnBrk="1" fontAlgn="base" hangingPunct="1">
              <a:spcBef>
                <a:spcPct val="0"/>
              </a:spcBef>
              <a:spcAft>
                <a:spcPct val="0"/>
              </a:spcAft>
              <a:defRPr sz="2800">
                <a:solidFill>
                  <a:schemeClr val="accent1"/>
                </a:solidFill>
                <a:latin typeface="Arial" charset="0"/>
                <a:ea typeface="ＭＳ Ｐゴシック" charset="0"/>
              </a:defRPr>
            </a:lvl9pPr>
          </a:lstStyle>
          <a:p>
            <a:pPr defTabSz="914400"/>
            <a:r>
              <a:rPr lang="en-US" sz="2800" kern="0" dirty="0" smtClean="0"/>
              <a:t>Basic Needs with Public and Nonprofit Spending</a:t>
            </a:r>
            <a:endParaRPr lang="en-US" sz="2800" kern="0" dirty="0"/>
          </a:p>
        </p:txBody>
      </p:sp>
      <p:pic>
        <p:nvPicPr>
          <p:cNvPr id="4" name="Picture 3"/>
          <p:cNvPicPr>
            <a:picLocks noChangeAspect="1"/>
          </p:cNvPicPr>
          <p:nvPr/>
        </p:nvPicPr>
        <p:blipFill>
          <a:blip r:embed="rId3"/>
          <a:stretch>
            <a:fillRect/>
          </a:stretch>
        </p:blipFill>
        <p:spPr>
          <a:xfrm>
            <a:off x="486749" y="1600200"/>
            <a:ext cx="8170501" cy="3405528"/>
          </a:xfrm>
          <a:prstGeom prst="rect">
            <a:avLst/>
          </a:prstGeom>
        </p:spPr>
      </p:pic>
    </p:spTree>
    <p:extLst>
      <p:ext uri="{BB962C8B-B14F-4D97-AF65-F5344CB8AC3E}">
        <p14:creationId xmlns:p14="http://schemas.microsoft.com/office/powerpoint/2010/main" val="408711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4638" y="2133600"/>
            <a:ext cx="8594725" cy="3851275"/>
          </a:xfrm>
        </p:spPr>
        <p:txBody>
          <a:bodyPr/>
          <a:lstStyle/>
          <a:p>
            <a:pPr algn="ctr"/>
            <a:endParaRPr lang="en-US" sz="2800" b="1" dirty="0" smtClean="0"/>
          </a:p>
          <a:p>
            <a:pPr algn="ctr"/>
            <a:endParaRPr lang="en-US" sz="2800" b="1" dirty="0"/>
          </a:p>
          <a:p>
            <a:pPr algn="ctr"/>
            <a:endParaRPr lang="en-US" sz="2800" b="1" dirty="0" smtClean="0"/>
          </a:p>
          <a:p>
            <a:pPr algn="ctr"/>
            <a:r>
              <a:rPr lang="en-US" sz="2800" b="1" dirty="0" smtClean="0"/>
              <a:t>For the ALICE Report visit</a:t>
            </a:r>
          </a:p>
          <a:p>
            <a:pPr algn="ctr"/>
            <a:r>
              <a:rPr lang="en-US" sz="2800" b="1" dirty="0" smtClean="0"/>
              <a:t> </a:t>
            </a:r>
            <a:r>
              <a:rPr lang="en-US" sz="2800" b="1" i="1" dirty="0" smtClean="0">
                <a:hlinkClick r:id="rId3"/>
              </a:rPr>
              <a:t>www.michiganALICE.org</a:t>
            </a:r>
            <a:endParaRPr lang="en-US" sz="2800" b="1" i="1" dirty="0" smtClean="0"/>
          </a:p>
          <a:p>
            <a:pPr algn="ctr"/>
            <a:endParaRPr lang="en-US" b="1" i="1" dirty="0"/>
          </a:p>
          <a:p>
            <a:pPr algn="ctr"/>
            <a:endParaRPr lang="en-US" b="1" dirty="0" smtClean="0"/>
          </a:p>
          <a:p>
            <a:pPr algn="ctr"/>
            <a:endParaRPr lang="en-US" b="1" dirty="0"/>
          </a:p>
          <a:p>
            <a:pPr algn="ctr"/>
            <a:endParaRPr lang="en-US" b="1" dirty="0" smtClean="0"/>
          </a:p>
          <a:p>
            <a:pPr algn="ctr"/>
            <a:endParaRPr lang="en-US" dirty="0"/>
          </a:p>
        </p:txBody>
      </p:sp>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BD24BA3F-D2FB-4D5C-95F7-641BEB4D3A6B}" type="slidenum">
              <a:rPr lang="en-US" smtClean="0"/>
              <a:t>12</a:t>
            </a:fld>
            <a:endParaRPr lang="en-US"/>
          </a:p>
        </p:txBody>
      </p:sp>
    </p:spTree>
    <p:extLst>
      <p:ext uri="{BB962C8B-B14F-4D97-AF65-F5344CB8AC3E}">
        <p14:creationId xmlns:p14="http://schemas.microsoft.com/office/powerpoint/2010/main" val="1942804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8565" y="1757081"/>
            <a:ext cx="4518211" cy="1436427"/>
          </a:xfrm>
        </p:spPr>
        <p:txBody>
          <a:bodyPr>
            <a:noAutofit/>
          </a:bodyPr>
          <a:lstStyle/>
          <a:p>
            <a:r>
              <a:rPr lang="en-US" sz="4800" dirty="0"/>
              <a:t>The Self-Sufficiency Standard for Michigan </a:t>
            </a:r>
            <a:r>
              <a:rPr lang="en-US" sz="4800" dirty="0" smtClean="0"/>
              <a:t>2017</a:t>
            </a:r>
            <a:endParaRPr lang="en-US" sz="4800" dirty="0"/>
          </a:p>
        </p:txBody>
      </p:sp>
      <p:sp>
        <p:nvSpPr>
          <p:cNvPr id="3" name="Subtitle 2"/>
          <p:cNvSpPr>
            <a:spLocks noGrp="1"/>
          </p:cNvSpPr>
          <p:nvPr>
            <p:ph type="subTitle" idx="1"/>
          </p:nvPr>
        </p:nvSpPr>
        <p:spPr>
          <a:xfrm>
            <a:off x="4509527" y="4038263"/>
            <a:ext cx="4437249" cy="1655762"/>
          </a:xfrm>
        </p:spPr>
        <p:txBody>
          <a:bodyPr>
            <a:noAutofit/>
          </a:bodyPr>
          <a:lstStyle/>
          <a:p>
            <a:r>
              <a:rPr lang="en-US" sz="3200" dirty="0" smtClean="0"/>
              <a:t>Michigan Learning Connection Summit</a:t>
            </a:r>
          </a:p>
          <a:p>
            <a:r>
              <a:rPr lang="en-US" sz="3200" dirty="0" smtClean="0"/>
              <a:t>5/2/18</a:t>
            </a:r>
          </a:p>
          <a:p>
            <a:endParaRPr lang="en-US" sz="3200" dirty="0" smtClean="0"/>
          </a:p>
          <a:p>
            <a:endParaRPr lang="en-US" sz="3200" dirty="0" smtClean="0"/>
          </a:p>
        </p:txBody>
      </p:sp>
      <p:pic>
        <p:nvPicPr>
          <p:cNvPr id="4" name="Picture 3"/>
          <p:cNvPicPr>
            <a:picLocks noChangeAspect="1"/>
          </p:cNvPicPr>
          <p:nvPr/>
        </p:nvPicPr>
        <p:blipFill>
          <a:blip r:embed="rId2"/>
          <a:stretch>
            <a:fillRect/>
          </a:stretch>
        </p:blipFill>
        <p:spPr>
          <a:xfrm>
            <a:off x="976046" y="1019175"/>
            <a:ext cx="3253322" cy="5065172"/>
          </a:xfrm>
          <a:prstGeom prst="rect">
            <a:avLst/>
          </a:prstGeom>
        </p:spPr>
      </p:pic>
    </p:spTree>
    <p:extLst>
      <p:ext uri="{BB962C8B-B14F-4D97-AF65-F5344CB8AC3E}">
        <p14:creationId xmlns:p14="http://schemas.microsoft.com/office/powerpoint/2010/main" val="1245144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508"/>
            <a:ext cx="8229600" cy="1143000"/>
          </a:xfrm>
        </p:spPr>
        <p:txBody>
          <a:bodyPr/>
          <a:lstStyle/>
          <a:p>
            <a:r>
              <a:rPr lang="en-US" dirty="0" smtClean="0"/>
              <a:t>Food Bank Council of Michigan	</a:t>
            </a:r>
            <a:endParaRPr lang="en-US" dirty="0"/>
          </a:p>
        </p:txBody>
      </p:sp>
      <p:sp>
        <p:nvSpPr>
          <p:cNvPr id="3" name="Content Placeholder 2"/>
          <p:cNvSpPr>
            <a:spLocks noGrp="1"/>
          </p:cNvSpPr>
          <p:nvPr>
            <p:ph idx="1"/>
          </p:nvPr>
        </p:nvSpPr>
        <p:spPr>
          <a:xfrm>
            <a:off x="628650" y="1606366"/>
            <a:ext cx="7886700" cy="3737777"/>
          </a:xfrm>
        </p:spPr>
        <p:txBody>
          <a:bodyPr>
            <a:normAutofit fontScale="85000" lnSpcReduction="20000"/>
          </a:bodyPr>
          <a:lstStyle/>
          <a:p>
            <a:pPr marL="0" indent="0" algn="ctr">
              <a:buNone/>
            </a:pPr>
            <a:r>
              <a:rPr lang="en-US" sz="2000" dirty="0"/>
              <a:t>The Food Bank Council of Michigan's mission is to create a food secure state through advocacy, resource management, and collaboration among stakeholders and Michigan's unified food bank </a:t>
            </a:r>
            <a:r>
              <a:rPr lang="en-US" sz="2000" dirty="0" smtClean="0"/>
              <a:t>network</a:t>
            </a:r>
          </a:p>
          <a:p>
            <a:pPr marL="0" indent="0" algn="ctr">
              <a:buNone/>
            </a:pPr>
            <a:endParaRPr lang="en-US" sz="2000" dirty="0"/>
          </a:p>
          <a:p>
            <a:pPr algn="ctr"/>
            <a:r>
              <a:rPr lang="en-US" sz="2000" dirty="0" smtClean="0"/>
              <a:t>169 million pounds distributed, 64 million of which were fresh produce</a:t>
            </a:r>
          </a:p>
          <a:p>
            <a:pPr algn="ctr"/>
            <a:r>
              <a:rPr lang="en-US" dirty="0" smtClean="0"/>
              <a:t>Nearly 3,000 pantries</a:t>
            </a:r>
          </a:p>
          <a:p>
            <a:pPr algn="ctr"/>
            <a:r>
              <a:rPr lang="en-US" dirty="0" smtClean="0"/>
              <a:t>Food insecurity- 15.1% for general population, 18% for children</a:t>
            </a:r>
          </a:p>
          <a:p>
            <a:pPr algn="ctr"/>
            <a:r>
              <a:rPr lang="en-US" dirty="0" smtClean="0"/>
              <a:t>Addressing child food insecurity through: Backpack, summer feeding, after-school/Kids Café, Head Start, Cooking Matters, school pantries</a:t>
            </a:r>
            <a:endParaRPr lang="en-US" dirty="0"/>
          </a:p>
        </p:txBody>
      </p:sp>
    </p:spTree>
    <p:extLst>
      <p:ext uri="{BB962C8B-B14F-4D97-AF65-F5344CB8AC3E}">
        <p14:creationId xmlns:p14="http://schemas.microsoft.com/office/powerpoint/2010/main" val="2438682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012" y="668097"/>
            <a:ext cx="8229600" cy="1143000"/>
          </a:xfrm>
        </p:spPr>
        <p:txBody>
          <a:bodyPr>
            <a:normAutofit fontScale="90000"/>
          </a:bodyPr>
          <a:lstStyle/>
          <a:p>
            <a:r>
              <a:rPr lang="en-US" dirty="0" smtClean="0"/>
              <a:t>What is the Self-Sufficiency Standard?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42" y="1772765"/>
            <a:ext cx="8150116" cy="18131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942" y="3320043"/>
            <a:ext cx="8193741" cy="1422467"/>
          </a:xfrm>
          <a:prstGeom prst="rect">
            <a:avLst/>
          </a:prstGeom>
        </p:spPr>
      </p:pic>
    </p:spTree>
    <p:extLst>
      <p:ext uri="{BB962C8B-B14F-4D97-AF65-F5344CB8AC3E}">
        <p14:creationId xmlns:p14="http://schemas.microsoft.com/office/powerpoint/2010/main" val="168195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1479" y="4941870"/>
            <a:ext cx="3092521" cy="199832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296" y="659359"/>
            <a:ext cx="6309658" cy="5326208"/>
          </a:xfrm>
          <a:prstGeom prst="rect">
            <a:avLst/>
          </a:prstGeom>
        </p:spPr>
      </p:pic>
    </p:spTree>
    <p:extLst>
      <p:ext uri="{BB962C8B-B14F-4D97-AF65-F5344CB8AC3E}">
        <p14:creationId xmlns:p14="http://schemas.microsoft.com/office/powerpoint/2010/main" val="264924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53" y="1391782"/>
            <a:ext cx="7616051" cy="3247453"/>
          </a:xfrm>
          <a:prstGeom prst="rect">
            <a:avLst/>
          </a:prstGeom>
        </p:spPr>
      </p:pic>
    </p:spTree>
    <p:extLst>
      <p:ext uri="{BB962C8B-B14F-4D97-AF65-F5344CB8AC3E}">
        <p14:creationId xmlns:p14="http://schemas.microsoft.com/office/powerpoint/2010/main" val="1555716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006" y="197223"/>
            <a:ext cx="4193988" cy="5505191"/>
          </a:xfrm>
          <a:prstGeom prst="rect">
            <a:avLst/>
          </a:prstGeom>
        </p:spPr>
      </p:pic>
    </p:spTree>
    <p:extLst>
      <p:ext uri="{BB962C8B-B14F-4D97-AF65-F5344CB8AC3E}">
        <p14:creationId xmlns:p14="http://schemas.microsoft.com/office/powerpoint/2010/main" val="12879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1479" y="5253436"/>
            <a:ext cx="3092521" cy="16867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18" y="522936"/>
            <a:ext cx="7637929" cy="5247131"/>
          </a:xfrm>
          <a:prstGeom prst="rect">
            <a:avLst/>
          </a:prstGeom>
        </p:spPr>
      </p:pic>
    </p:spTree>
    <p:extLst>
      <p:ext uri="{BB962C8B-B14F-4D97-AF65-F5344CB8AC3E}">
        <p14:creationId xmlns:p14="http://schemas.microsoft.com/office/powerpoint/2010/main" val="289665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198182"/>
            <a:ext cx="8229600" cy="1143000"/>
          </a:xfrm>
        </p:spPr>
        <p:txBody>
          <a:bodyPr/>
          <a:lstStyle/>
          <a:p>
            <a:r>
              <a:rPr lang="en-US" dirty="0" smtClean="0"/>
              <a:t>Welcome	</a:t>
            </a:r>
            <a:endParaRPr lang="en-US" dirty="0"/>
          </a:p>
        </p:txBody>
      </p:sp>
      <p:sp>
        <p:nvSpPr>
          <p:cNvPr id="3" name="Content Placeholder 2"/>
          <p:cNvSpPr>
            <a:spLocks noGrp="1"/>
          </p:cNvSpPr>
          <p:nvPr>
            <p:ph idx="1"/>
          </p:nvPr>
        </p:nvSpPr>
        <p:spPr>
          <a:xfrm>
            <a:off x="347472" y="2853752"/>
            <a:ext cx="8229600" cy="4397123"/>
          </a:xfrm>
        </p:spPr>
        <p:txBody>
          <a:bodyPr/>
          <a:lstStyle/>
          <a:p>
            <a:pPr marL="0" indent="0" algn="ctr">
              <a:buNone/>
            </a:pPr>
            <a:r>
              <a:rPr lang="en-US" dirty="0" smtClean="0"/>
              <a:t>Kyle </a:t>
            </a:r>
            <a:r>
              <a:rPr lang="en-US" dirty="0" err="1" smtClean="0"/>
              <a:t>Guerrant</a:t>
            </a:r>
            <a:endParaRPr lang="en-US" dirty="0" smtClean="0"/>
          </a:p>
          <a:p>
            <a:pPr marL="0" indent="0" algn="ctr">
              <a:buNone/>
            </a:pPr>
            <a:r>
              <a:rPr lang="en-US" dirty="0" smtClean="0"/>
              <a:t>Deputy Superintendent</a:t>
            </a:r>
          </a:p>
          <a:p>
            <a:pPr marL="0" indent="0" algn="ctr">
              <a:buNone/>
            </a:pPr>
            <a:r>
              <a:rPr lang="en-US" dirty="0" smtClean="0"/>
              <a:t>Finance and Operations</a:t>
            </a:r>
          </a:p>
          <a:p>
            <a:pPr marL="0" indent="0" algn="ctr">
              <a:buNone/>
            </a:pPr>
            <a:r>
              <a:rPr lang="en-US" dirty="0" smtClean="0"/>
              <a:t>Michigan Department of Education</a:t>
            </a:r>
            <a:endParaRPr lang="en-US" dirty="0"/>
          </a:p>
          <a:p>
            <a:pPr marL="0" indent="0" algn="ctr">
              <a:buNone/>
            </a:pPr>
            <a:r>
              <a:rPr lang="en-US" dirty="0" smtClean="0"/>
              <a:t>	</a:t>
            </a:r>
            <a:endParaRPr lang="en-US" dirty="0"/>
          </a:p>
        </p:txBody>
      </p:sp>
    </p:spTree>
    <p:extLst>
      <p:ext uri="{BB962C8B-B14F-4D97-AF65-F5344CB8AC3E}">
        <p14:creationId xmlns:p14="http://schemas.microsoft.com/office/powerpoint/2010/main" val="2611018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1479" y="5253436"/>
            <a:ext cx="3092521" cy="16867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57" y="565079"/>
            <a:ext cx="8621002" cy="5428411"/>
          </a:xfrm>
          <a:prstGeom prst="rect">
            <a:avLst/>
          </a:prstGeom>
        </p:spPr>
      </p:pic>
    </p:spTree>
    <p:extLst>
      <p:ext uri="{BB962C8B-B14F-4D97-AF65-F5344CB8AC3E}">
        <p14:creationId xmlns:p14="http://schemas.microsoft.com/office/powerpoint/2010/main" val="3360509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1479" y="5253436"/>
            <a:ext cx="3092521" cy="16867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44" y="452365"/>
            <a:ext cx="8029329" cy="5537468"/>
          </a:xfrm>
          <a:prstGeom prst="rect">
            <a:avLst/>
          </a:prstGeom>
        </p:spPr>
      </p:pic>
    </p:spTree>
    <p:extLst>
      <p:ext uri="{BB962C8B-B14F-4D97-AF65-F5344CB8AC3E}">
        <p14:creationId xmlns:p14="http://schemas.microsoft.com/office/powerpoint/2010/main" val="3626435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1479" y="5253436"/>
            <a:ext cx="3092521" cy="16867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24" y="416858"/>
            <a:ext cx="7920318" cy="5178324"/>
          </a:xfrm>
          <a:prstGeom prst="rect">
            <a:avLst/>
          </a:prstGeom>
        </p:spPr>
      </p:pic>
    </p:spTree>
    <p:extLst>
      <p:ext uri="{BB962C8B-B14F-4D97-AF65-F5344CB8AC3E}">
        <p14:creationId xmlns:p14="http://schemas.microsoft.com/office/powerpoint/2010/main" val="3088130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1479" y="4921321"/>
            <a:ext cx="3092521" cy="201887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278" y="368499"/>
            <a:ext cx="7006939" cy="5672705"/>
          </a:xfrm>
          <a:prstGeom prst="rect">
            <a:avLst/>
          </a:prstGeom>
        </p:spPr>
      </p:pic>
    </p:spTree>
    <p:extLst>
      <p:ext uri="{BB962C8B-B14F-4D97-AF65-F5344CB8AC3E}">
        <p14:creationId xmlns:p14="http://schemas.microsoft.com/office/powerpoint/2010/main" val="74475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1479" y="4767209"/>
            <a:ext cx="3092521" cy="217298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650" y="551329"/>
            <a:ext cx="5097908" cy="5808374"/>
          </a:xfrm>
          <a:prstGeom prst="rect">
            <a:avLst/>
          </a:prstGeom>
        </p:spPr>
      </p:pic>
    </p:spTree>
    <p:extLst>
      <p:ext uri="{BB962C8B-B14F-4D97-AF65-F5344CB8AC3E}">
        <p14:creationId xmlns:p14="http://schemas.microsoft.com/office/powerpoint/2010/main" val="1840943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1479" y="5253436"/>
            <a:ext cx="3092521" cy="16867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40" y="744294"/>
            <a:ext cx="8185518" cy="5009233"/>
          </a:xfrm>
          <a:prstGeom prst="rect">
            <a:avLst/>
          </a:prstGeom>
        </p:spPr>
      </p:pic>
    </p:spTree>
    <p:extLst>
      <p:ext uri="{BB962C8B-B14F-4D97-AF65-F5344CB8AC3E}">
        <p14:creationId xmlns:p14="http://schemas.microsoft.com/office/powerpoint/2010/main" val="586653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981731"/>
            <a:ext cx="7886700" cy="3737777"/>
          </a:xfrm>
        </p:spPr>
        <p:txBody>
          <a:bodyPr>
            <a:normAutofit lnSpcReduction="10000"/>
          </a:bodyPr>
          <a:lstStyle/>
          <a:p>
            <a:pPr marL="0" indent="0" algn="ctr">
              <a:buNone/>
            </a:pPr>
            <a:r>
              <a:rPr lang="en-US" sz="3600" dirty="0" smtClean="0"/>
              <a:t>Visit</a:t>
            </a:r>
            <a:endParaRPr lang="en-US" sz="3600" dirty="0"/>
          </a:p>
          <a:p>
            <a:pPr marL="0" indent="0">
              <a:buNone/>
            </a:pPr>
            <a:endParaRPr lang="en-US" sz="2800" dirty="0" smtClean="0">
              <a:hlinkClick r:id=""/>
            </a:endParaRPr>
          </a:p>
          <a:p>
            <a:pPr marL="0" indent="0" algn="ctr">
              <a:buNone/>
            </a:pPr>
            <a:r>
              <a:rPr lang="en-US" sz="2800" dirty="0" smtClean="0">
                <a:hlinkClick r:id=""/>
              </a:rPr>
              <a:t>https</a:t>
            </a:r>
            <a:r>
              <a:rPr lang="en-US" sz="2800" dirty="0">
                <a:hlinkClick r:id="rId2"/>
              </a:rPr>
              <a:t>://</a:t>
            </a:r>
            <a:r>
              <a:rPr lang="en-US" sz="2800" dirty="0" smtClean="0">
                <a:hlinkClick r:id="rId2"/>
              </a:rPr>
              <a:t>www.fbcmich.org/selfsufficiencystandard</a:t>
            </a:r>
            <a:endParaRPr lang="en-US" sz="2800" dirty="0" smtClean="0"/>
          </a:p>
          <a:p>
            <a:pPr marL="0" indent="0" algn="ctr">
              <a:buNone/>
            </a:pPr>
            <a:endParaRPr lang="en-US" dirty="0"/>
          </a:p>
          <a:p>
            <a:pPr marL="0" indent="0" algn="ctr">
              <a:buNone/>
            </a:pPr>
            <a:r>
              <a:rPr lang="en-US" sz="2800" dirty="0"/>
              <a:t>t</a:t>
            </a:r>
            <a:r>
              <a:rPr lang="en-US" sz="2800" dirty="0" smtClean="0"/>
              <a:t>o view the study, data and an interactive table!</a:t>
            </a:r>
          </a:p>
          <a:p>
            <a:pPr marL="0" indent="0" algn="ctr">
              <a:buNone/>
            </a:pPr>
            <a:endParaRPr lang="en-US" sz="2800" dirty="0"/>
          </a:p>
          <a:p>
            <a:pPr marL="0" indent="0" algn="ctr">
              <a:buNone/>
            </a:pPr>
            <a:r>
              <a:rPr lang="en-US" sz="2800" dirty="0" smtClean="0"/>
              <a:t>Thank you!</a:t>
            </a:r>
            <a:endParaRPr lang="en-US" sz="2800" dirty="0"/>
          </a:p>
        </p:txBody>
      </p:sp>
    </p:spTree>
    <p:extLst>
      <p:ext uri="{BB962C8B-B14F-4D97-AF65-F5344CB8AC3E}">
        <p14:creationId xmlns:p14="http://schemas.microsoft.com/office/powerpoint/2010/main" val="1920965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51479" y="4921321"/>
            <a:ext cx="3092521" cy="201887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1525" t="21867" r="11343" b="20996"/>
          <a:stretch/>
        </p:blipFill>
        <p:spPr>
          <a:xfrm>
            <a:off x="1180336" y="788479"/>
            <a:ext cx="1874003" cy="1072706"/>
          </a:xfrm>
          <a:prstGeom prst="rect">
            <a:avLst/>
          </a:prstGeom>
        </p:spPr>
      </p:pic>
      <p:sp>
        <p:nvSpPr>
          <p:cNvPr id="11" name="Subtitle 4"/>
          <p:cNvSpPr txBox="1">
            <a:spLocks/>
          </p:cNvSpPr>
          <p:nvPr/>
        </p:nvSpPr>
        <p:spPr>
          <a:xfrm>
            <a:off x="2743200" y="4267200"/>
            <a:ext cx="55626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R="45720" algn="r">
              <a:buClr>
                <a:srgbClr val="A04DA3"/>
              </a:buClr>
              <a:buSzPct val="95000"/>
            </a:pPr>
            <a:r>
              <a:rPr lang="en-US" sz="2400" dirty="0" smtClean="0">
                <a:solidFill>
                  <a:schemeClr val="tx2">
                    <a:lumMod val="75000"/>
                  </a:schemeClr>
                </a:solidFill>
              </a:rPr>
              <a:t>Alicia Guevara Warren </a:t>
            </a:r>
          </a:p>
          <a:p>
            <a:pPr marR="45720" algn="r">
              <a:buClr>
                <a:srgbClr val="A04DA3"/>
              </a:buClr>
              <a:buSzPct val="95000"/>
            </a:pPr>
            <a:r>
              <a:rPr lang="en-US" sz="2000" dirty="0" smtClean="0">
                <a:solidFill>
                  <a:schemeClr val="tx2">
                    <a:lumMod val="75000"/>
                  </a:schemeClr>
                </a:solidFill>
              </a:rPr>
              <a:t>Kids Count Project Director</a:t>
            </a:r>
            <a:endParaRPr lang="en-US" sz="2000" dirty="0">
              <a:solidFill>
                <a:schemeClr val="tx2">
                  <a:lumMod val="75000"/>
                </a:schemeClr>
              </a:solidFill>
            </a:endParaRPr>
          </a:p>
          <a:p>
            <a:pPr marR="45720" algn="r">
              <a:buClr>
                <a:srgbClr val="A04DA3"/>
              </a:buClr>
              <a:buSzPct val="95000"/>
            </a:pPr>
            <a:r>
              <a:rPr lang="en-US" sz="2000" dirty="0" smtClean="0">
                <a:solidFill>
                  <a:schemeClr val="tx2">
                    <a:lumMod val="75000"/>
                  </a:schemeClr>
                </a:solidFill>
                <a:hlinkClick r:id="rId4"/>
              </a:rPr>
              <a:t>aliciagw@mlpp.org</a:t>
            </a:r>
            <a:endParaRPr lang="en-US" sz="2000" dirty="0">
              <a:solidFill>
                <a:schemeClr val="tx2">
                  <a:lumMod val="75000"/>
                </a:schemeClr>
              </a:solidFill>
            </a:endParaRPr>
          </a:p>
          <a:p>
            <a:pPr marR="45720" algn="r">
              <a:buClr>
                <a:srgbClr val="A04DA3"/>
              </a:buClr>
              <a:buSzPct val="95000"/>
            </a:pPr>
            <a:r>
              <a:rPr lang="en-US" sz="2000" dirty="0" smtClean="0">
                <a:solidFill>
                  <a:schemeClr val="tx2">
                    <a:lumMod val="75000"/>
                  </a:schemeClr>
                </a:solidFill>
              </a:rPr>
              <a:t>May 2, 2018</a:t>
            </a:r>
            <a:endParaRPr lang="en-US" sz="2000" dirty="0">
              <a:solidFill>
                <a:schemeClr val="tx2">
                  <a:lumMod val="75000"/>
                </a:schemeClr>
              </a:solidFill>
            </a:endParaRPr>
          </a:p>
          <a:p>
            <a:pPr marR="45720" algn="r">
              <a:buClr>
                <a:srgbClr val="A04DA3"/>
              </a:buClr>
              <a:buSzPct val="95000"/>
            </a:pPr>
            <a:endParaRPr lang="en-US" sz="1600" b="1" dirty="0" smtClean="0">
              <a:solidFill>
                <a:schemeClr val="tx2">
                  <a:lumMod val="75000"/>
                </a:schemeClr>
              </a:solidFill>
            </a:endParaRPr>
          </a:p>
          <a:p>
            <a:pPr marR="45720" algn="r">
              <a:buClr>
                <a:srgbClr val="A04DA3"/>
              </a:buClr>
              <a:buSzPct val="95000"/>
            </a:pPr>
            <a:r>
              <a:rPr lang="en-US" sz="1600" b="1" dirty="0" smtClean="0">
                <a:solidFill>
                  <a:schemeClr val="tx2">
                    <a:lumMod val="75000"/>
                  </a:schemeClr>
                </a:solidFill>
              </a:rPr>
              <a:t> </a:t>
            </a:r>
            <a:endParaRPr lang="en-US" sz="1200" dirty="0"/>
          </a:p>
        </p:txBody>
      </p:sp>
      <p:sp>
        <p:nvSpPr>
          <p:cNvPr id="12" name="Title 3"/>
          <p:cNvSpPr txBox="1">
            <a:spLocks/>
          </p:cNvSpPr>
          <p:nvPr/>
        </p:nvSpPr>
        <p:spPr>
          <a:xfrm>
            <a:off x="1524000" y="2136138"/>
            <a:ext cx="6781800" cy="1673862"/>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7700" b="1" dirty="0" smtClean="0">
                <a:solidFill>
                  <a:srgbClr val="524E86"/>
                </a:solidFill>
                <a:effectLst>
                  <a:outerShdw blurRad="38100" dist="25400" dir="5400000" algn="tl" rotWithShape="0">
                    <a:srgbClr val="000000">
                      <a:alpha val="43000"/>
                    </a:srgbClr>
                  </a:outerShdw>
                </a:effectLst>
              </a:rPr>
              <a:t>2018 Kids Count in Michigan</a:t>
            </a:r>
          </a:p>
          <a:p>
            <a:pPr algn="r"/>
            <a:endParaRPr lang="en-US" sz="5800" b="1" i="1" dirty="0" smtClean="0">
              <a:solidFill>
                <a:srgbClr val="73B2B6"/>
              </a:solidFill>
              <a:effectLst>
                <a:outerShdw blurRad="38100" dist="25400" dir="5400000" algn="tl" rotWithShape="0">
                  <a:srgbClr val="000000">
                    <a:alpha val="43000"/>
                  </a:srgbClr>
                </a:outerShdw>
              </a:effectLst>
            </a:endParaRPr>
          </a:p>
          <a:p>
            <a:pPr algn="r"/>
            <a:r>
              <a:rPr lang="en-US" sz="5800" b="1" i="1" dirty="0" smtClean="0">
                <a:solidFill>
                  <a:srgbClr val="73B2B6"/>
                </a:solidFill>
                <a:effectLst>
                  <a:outerShdw blurRad="38100" dist="25400" dir="5400000" algn="tl" rotWithShape="0">
                    <a:srgbClr val="000000">
                      <a:alpha val="43000"/>
                    </a:srgbClr>
                  </a:outerShdw>
                </a:effectLst>
              </a:rPr>
              <a:t>Michigan Learning Connection Summit</a:t>
            </a:r>
            <a:endParaRPr lang="en-US" sz="5800" i="1" dirty="0">
              <a:solidFill>
                <a:srgbClr val="73B2B6"/>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518" y="3924300"/>
            <a:ext cx="2400396" cy="2438400"/>
          </a:xfrm>
          <a:prstGeom prst="rect">
            <a:avLst/>
          </a:prstGeom>
        </p:spPr>
      </p:pic>
      <p:cxnSp>
        <p:nvCxnSpPr>
          <p:cNvPr id="13" name="Straight Connector 12"/>
          <p:cNvCxnSpPr/>
          <p:nvPr/>
        </p:nvCxnSpPr>
        <p:spPr>
          <a:xfrm>
            <a:off x="3352800" y="4191000"/>
            <a:ext cx="4800600" cy="0"/>
          </a:xfrm>
          <a:prstGeom prst="line">
            <a:avLst/>
          </a:prstGeom>
          <a:ln>
            <a:solidFill>
              <a:srgbClr val="73AFB6"/>
            </a:solidFill>
          </a:ln>
        </p:spPr>
        <p:style>
          <a:lnRef idx="1">
            <a:schemeClr val="accent1"/>
          </a:lnRef>
          <a:fillRef idx="0">
            <a:schemeClr val="accent1"/>
          </a:fillRef>
          <a:effectRef idx="0">
            <a:schemeClr val="accent1"/>
          </a:effectRef>
          <a:fontRef idx="minor">
            <a:schemeClr val="tx1"/>
          </a:fontRef>
        </p:style>
      </p:cxnSp>
      <p:pic>
        <p:nvPicPr>
          <p:cNvPr id="15" name="Picture 14" descr="find us.jpg"/>
          <p:cNvPicPr>
            <a:picLocks noChangeAspect="1"/>
          </p:cNvPicPr>
          <p:nvPr/>
        </p:nvPicPr>
        <p:blipFill>
          <a:blip r:embed="rId6" cstate="print"/>
          <a:stretch>
            <a:fillRect/>
          </a:stretch>
        </p:blipFill>
        <p:spPr>
          <a:xfrm>
            <a:off x="4648200" y="6000749"/>
            <a:ext cx="1656966" cy="504825"/>
          </a:xfrm>
          <a:prstGeom prst="rect">
            <a:avLst/>
          </a:prstGeom>
        </p:spPr>
      </p:pic>
      <p:pic>
        <p:nvPicPr>
          <p:cNvPr id="16" name="Picture 15" descr="follow us.png"/>
          <p:cNvPicPr>
            <a:picLocks noChangeAspect="1"/>
          </p:cNvPicPr>
          <p:nvPr/>
        </p:nvPicPr>
        <p:blipFill>
          <a:blip r:embed="rId7" cstate="print"/>
          <a:stretch>
            <a:fillRect/>
          </a:stretch>
        </p:blipFill>
        <p:spPr>
          <a:xfrm>
            <a:off x="6477000" y="6000748"/>
            <a:ext cx="1666875" cy="504825"/>
          </a:xfrm>
          <a:prstGeom prst="rect">
            <a:avLst/>
          </a:prstGeom>
        </p:spPr>
      </p:pic>
    </p:spTree>
    <p:extLst>
      <p:ext uri="{BB962C8B-B14F-4D97-AF65-F5344CB8AC3E}">
        <p14:creationId xmlns:p14="http://schemas.microsoft.com/office/powerpoint/2010/main" val="3676712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76599"/>
            <a:ext cx="8666846" cy="1600199"/>
          </a:xfrm>
        </p:spPr>
        <p:txBody>
          <a:bodyPr>
            <a:normAutofit/>
          </a:bodyPr>
          <a:lstStyle/>
          <a:p>
            <a:r>
              <a:rPr lang="en-US" sz="2400" dirty="0">
                <a:solidFill>
                  <a:schemeClr val="accent4">
                    <a:lumMod val="75000"/>
                  </a:schemeClr>
                </a:solidFill>
              </a:rPr>
              <a:t>To advance economic security, racial equity, health and well-being for all people in every part of Michigan through policy change.</a:t>
            </a:r>
            <a:endParaRPr lang="en-US" sz="2200" b="1" dirty="0">
              <a:solidFill>
                <a:schemeClr val="accent4">
                  <a:lumMod val="75000"/>
                </a:schemeClr>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1525" t="21867" r="11343" b="20996"/>
          <a:stretch/>
        </p:blipFill>
        <p:spPr>
          <a:xfrm>
            <a:off x="3581400" y="788478"/>
            <a:ext cx="2327183" cy="1332108"/>
          </a:xfrm>
          <a:prstGeom prst="rect">
            <a:avLst/>
          </a:prstGeom>
        </p:spPr>
      </p:pic>
      <p:sp>
        <p:nvSpPr>
          <p:cNvPr id="10" name="Text Box 8"/>
          <p:cNvSpPr txBox="1">
            <a:spLocks noChangeArrowheads="1"/>
          </p:cNvSpPr>
          <p:nvPr/>
        </p:nvSpPr>
        <p:spPr bwMode="auto">
          <a:xfrm>
            <a:off x="381000" y="4974402"/>
            <a:ext cx="8305800" cy="738664"/>
          </a:xfrm>
          <a:prstGeom prst="rect">
            <a:avLst/>
          </a:prstGeom>
          <a:noFill/>
          <a:ln w="9525">
            <a:noFill/>
            <a:miter lim="800000"/>
            <a:headEnd/>
            <a:tailEnd/>
          </a:ln>
        </p:spPr>
        <p:txBody>
          <a:bodyPr>
            <a:spAutoFit/>
          </a:bodyPr>
          <a:lstStyle/>
          <a:p>
            <a:pPr algn="ctr"/>
            <a:r>
              <a:rPr lang="en-US" sz="1200" dirty="0">
                <a:solidFill>
                  <a:srgbClr val="524E86"/>
                </a:solidFill>
                <a:cs typeface="Arial" pitchFamily="34" charset="0"/>
              </a:rPr>
              <a:t>1223  Turner St. Suite G-1, Lansing, MI 48906-4369 </a:t>
            </a:r>
            <a:r>
              <a:rPr lang="en-US" sz="1200" dirty="0">
                <a:solidFill>
                  <a:srgbClr val="524E86"/>
                </a:solidFill>
                <a:cs typeface="Arial" pitchFamily="34" charset="0"/>
                <a:sym typeface="Wingdings 2" pitchFamily="18" charset="2"/>
              </a:rPr>
              <a:t></a:t>
            </a:r>
            <a:r>
              <a:rPr lang="en-US" sz="1200" dirty="0">
                <a:solidFill>
                  <a:srgbClr val="524E86"/>
                </a:solidFill>
                <a:cs typeface="Arial" pitchFamily="34" charset="0"/>
              </a:rPr>
              <a:t> (517) 487-5436</a:t>
            </a:r>
          </a:p>
          <a:p>
            <a:pPr algn="ctr"/>
            <a:r>
              <a:rPr lang="en-US" sz="1200" dirty="0">
                <a:solidFill>
                  <a:srgbClr val="524E86"/>
                </a:solidFill>
                <a:cs typeface="Arial" pitchFamily="34" charset="0"/>
              </a:rPr>
              <a:t>Fax: (517) 371-4546 </a:t>
            </a:r>
            <a:r>
              <a:rPr lang="en-US" sz="1200" dirty="0">
                <a:solidFill>
                  <a:srgbClr val="524E86"/>
                </a:solidFill>
                <a:cs typeface="Arial" pitchFamily="34" charset="0"/>
                <a:sym typeface="Wingdings 2" pitchFamily="18" charset="2"/>
              </a:rPr>
              <a:t></a:t>
            </a:r>
            <a:r>
              <a:rPr lang="en-US" sz="1200" dirty="0">
                <a:solidFill>
                  <a:srgbClr val="524E86"/>
                </a:solidFill>
                <a:cs typeface="Arial" pitchFamily="34" charset="0"/>
              </a:rPr>
              <a:t> Web site:  www.mlpp.org</a:t>
            </a:r>
          </a:p>
          <a:p>
            <a:pPr algn="ctr">
              <a:spcBef>
                <a:spcPct val="50000"/>
              </a:spcBef>
            </a:pPr>
            <a:r>
              <a:rPr lang="en-US" sz="1200" i="1" dirty="0">
                <a:solidFill>
                  <a:prstClr val="black"/>
                </a:solidFill>
                <a:cs typeface="Arial" pitchFamily="34" charset="0"/>
              </a:rPr>
              <a:t>A United Way Agency</a:t>
            </a:r>
          </a:p>
        </p:txBody>
      </p:sp>
      <p:cxnSp>
        <p:nvCxnSpPr>
          <p:cNvPr id="11" name="Straight Connector 10"/>
          <p:cNvCxnSpPr/>
          <p:nvPr/>
        </p:nvCxnSpPr>
        <p:spPr>
          <a:xfrm>
            <a:off x="381000" y="4876798"/>
            <a:ext cx="8305800" cy="0"/>
          </a:xfrm>
          <a:prstGeom prst="line">
            <a:avLst/>
          </a:prstGeom>
          <a:ln>
            <a:solidFill>
              <a:srgbClr val="73AFB6"/>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523035" y="2362200"/>
            <a:ext cx="8057246" cy="9905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73AFB6"/>
                </a:solidFill>
              </a:rPr>
              <a:t>The League’s Mission</a:t>
            </a:r>
            <a:endParaRPr lang="en-US" sz="2200" b="1" dirty="0">
              <a:solidFill>
                <a:schemeClr val="accent4">
                  <a:lumMod val="75000"/>
                </a:schemeClr>
              </a:solidFill>
            </a:endParaRPr>
          </a:p>
        </p:txBody>
      </p:sp>
    </p:spTree>
    <p:extLst>
      <p:ext uri="{BB962C8B-B14F-4D97-AF65-F5344CB8AC3E}">
        <p14:creationId xmlns:p14="http://schemas.microsoft.com/office/powerpoint/2010/main" val="1131467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0131" y="1205390"/>
            <a:ext cx="6936059" cy="5447645"/>
          </a:xfrm>
          <a:prstGeom prst="rect">
            <a:avLst/>
          </a:prstGeom>
          <a:noFill/>
        </p:spPr>
        <p:txBody>
          <a:bodyPr wrap="square" rtlCol="0">
            <a:spAutoFit/>
          </a:bodyPr>
          <a:lstStyle/>
          <a:p>
            <a:r>
              <a:rPr lang="en-US" sz="2400" b="1" dirty="0" smtClean="0">
                <a:solidFill>
                  <a:srgbClr val="CF5A57"/>
                </a:solidFill>
              </a:rPr>
              <a:t>Goals:</a:t>
            </a:r>
            <a:r>
              <a:rPr lang="en-US" sz="2400" b="1" dirty="0">
                <a:solidFill>
                  <a:srgbClr val="CF5A57"/>
                </a:solidFill>
              </a:rPr>
              <a:t> </a:t>
            </a:r>
            <a:endParaRPr lang="en-US" sz="2400" b="1" dirty="0" smtClean="0">
              <a:solidFill>
                <a:srgbClr val="CF5A57"/>
              </a:solidFill>
            </a:endParaRPr>
          </a:p>
          <a:p>
            <a:pPr marL="285750" indent="-285750">
              <a:buFont typeface="Arial" panose="020B0604020202020204" pitchFamily="34" charset="0"/>
              <a:buChar char="•"/>
            </a:pPr>
            <a:r>
              <a:rPr lang="en-US" sz="2200" dirty="0" smtClean="0">
                <a:solidFill>
                  <a:schemeClr val="tx1">
                    <a:lumMod val="65000"/>
                    <a:lumOff val="35000"/>
                  </a:schemeClr>
                </a:solidFill>
              </a:rPr>
              <a:t>Measure child </a:t>
            </a:r>
            <a:r>
              <a:rPr lang="en-US" sz="2200" dirty="0">
                <a:solidFill>
                  <a:schemeClr val="tx1">
                    <a:lumMod val="65000"/>
                    <a:lumOff val="35000"/>
                  </a:schemeClr>
                </a:solidFill>
              </a:rPr>
              <a:t>well-being </a:t>
            </a:r>
            <a:r>
              <a:rPr lang="en-US" sz="2200" dirty="0" smtClean="0">
                <a:solidFill>
                  <a:schemeClr val="tx1">
                    <a:lumMod val="65000"/>
                    <a:lumOff val="35000"/>
                  </a:schemeClr>
                </a:solidFill>
              </a:rPr>
              <a:t>at </a:t>
            </a:r>
            <a:r>
              <a:rPr lang="en-US" sz="2200" dirty="0">
                <a:solidFill>
                  <a:schemeClr val="tx1">
                    <a:lumMod val="65000"/>
                    <a:lumOff val="35000"/>
                  </a:schemeClr>
                </a:solidFill>
              </a:rPr>
              <a:t>the state and local </a:t>
            </a:r>
            <a:r>
              <a:rPr lang="en-US" sz="2200" dirty="0" smtClean="0">
                <a:solidFill>
                  <a:schemeClr val="tx1">
                    <a:lumMod val="65000"/>
                    <a:lumOff val="35000"/>
                  </a:schemeClr>
                </a:solidFill>
              </a:rPr>
              <a:t>levels</a:t>
            </a:r>
            <a:br>
              <a:rPr lang="en-US" sz="2200" dirty="0" smtClean="0">
                <a:solidFill>
                  <a:schemeClr val="tx1">
                    <a:lumMod val="65000"/>
                    <a:lumOff val="35000"/>
                  </a:schemeClr>
                </a:solidFill>
              </a:rPr>
            </a:br>
            <a:endParaRPr lang="en-US" sz="2200" dirty="0" smtClean="0">
              <a:solidFill>
                <a:schemeClr val="tx1">
                  <a:lumMod val="65000"/>
                  <a:lumOff val="35000"/>
                </a:schemeClr>
              </a:solidFill>
            </a:endParaRPr>
          </a:p>
          <a:p>
            <a:pPr marL="285750" indent="-285750">
              <a:buFont typeface="Arial" panose="020B0604020202020204" pitchFamily="34" charset="0"/>
              <a:buChar char="•"/>
            </a:pPr>
            <a:r>
              <a:rPr lang="en-US" sz="2200" dirty="0">
                <a:solidFill>
                  <a:schemeClr val="tx1">
                    <a:lumMod val="65000"/>
                    <a:lumOff val="35000"/>
                  </a:schemeClr>
                </a:solidFill>
              </a:rPr>
              <a:t>U</a:t>
            </a:r>
            <a:r>
              <a:rPr lang="en-US" sz="2200" dirty="0" smtClean="0">
                <a:solidFill>
                  <a:schemeClr val="tx1">
                    <a:lumMod val="65000"/>
                    <a:lumOff val="35000"/>
                  </a:schemeClr>
                </a:solidFill>
              </a:rPr>
              <a:t>se </a:t>
            </a:r>
            <a:r>
              <a:rPr lang="en-US" sz="2200" dirty="0">
                <a:solidFill>
                  <a:schemeClr val="tx1">
                    <a:lumMod val="65000"/>
                    <a:lumOff val="35000"/>
                  </a:schemeClr>
                </a:solidFill>
              </a:rPr>
              <a:t>that information </a:t>
            </a:r>
            <a:r>
              <a:rPr lang="en-US" sz="2200" dirty="0" smtClean="0">
                <a:solidFill>
                  <a:schemeClr val="tx1">
                    <a:lumMod val="65000"/>
                    <a:lumOff val="35000"/>
                  </a:schemeClr>
                </a:solidFill>
              </a:rPr>
              <a:t>to shape public policies and programs</a:t>
            </a:r>
            <a:br>
              <a:rPr lang="en-US" sz="2200" dirty="0" smtClean="0">
                <a:solidFill>
                  <a:schemeClr val="tx1">
                    <a:lumMod val="65000"/>
                    <a:lumOff val="35000"/>
                  </a:schemeClr>
                </a:solidFill>
              </a:rPr>
            </a:br>
            <a:endParaRPr lang="en-US" sz="2200" dirty="0" smtClean="0">
              <a:solidFill>
                <a:schemeClr val="tx1">
                  <a:lumMod val="65000"/>
                  <a:lumOff val="35000"/>
                </a:schemeClr>
              </a:solidFill>
            </a:endParaRPr>
          </a:p>
          <a:p>
            <a:pPr marL="285750" indent="-285750">
              <a:buFont typeface="Arial" panose="020B0604020202020204" pitchFamily="34" charset="0"/>
              <a:buChar char="•"/>
            </a:pPr>
            <a:r>
              <a:rPr lang="en-US" sz="2200" dirty="0" smtClean="0">
                <a:solidFill>
                  <a:schemeClr val="tx1">
                    <a:lumMod val="65000"/>
                    <a:lumOff val="35000"/>
                  </a:schemeClr>
                </a:solidFill>
              </a:rPr>
              <a:t>Improve </a:t>
            </a:r>
            <a:r>
              <a:rPr lang="en-US" sz="2200" dirty="0">
                <a:solidFill>
                  <a:schemeClr val="tx1">
                    <a:lumMod val="65000"/>
                    <a:lumOff val="35000"/>
                  </a:schemeClr>
                </a:solidFill>
              </a:rPr>
              <a:t>the lives of </a:t>
            </a:r>
            <a:r>
              <a:rPr lang="en-US" sz="2200" dirty="0" smtClean="0">
                <a:solidFill>
                  <a:schemeClr val="tx1">
                    <a:lumMod val="65000"/>
                    <a:lumOff val="35000"/>
                  </a:schemeClr>
                </a:solidFill>
              </a:rPr>
              <a:t>children and their families</a:t>
            </a:r>
            <a:endParaRPr lang="en-US" sz="1400" b="1" dirty="0">
              <a:solidFill>
                <a:schemeClr val="tx1">
                  <a:lumMod val="65000"/>
                  <a:lumOff val="35000"/>
                </a:schemeClr>
              </a:solidFill>
            </a:endParaRPr>
          </a:p>
          <a:p>
            <a:endParaRPr lang="en-US" sz="1400" b="1" dirty="0">
              <a:solidFill>
                <a:srgbClr val="C75F09"/>
              </a:solidFill>
            </a:endParaRPr>
          </a:p>
          <a:p>
            <a:r>
              <a:rPr lang="en-US" sz="2400" b="1" dirty="0" smtClean="0">
                <a:solidFill>
                  <a:srgbClr val="CF5A57"/>
                </a:solidFill>
              </a:rPr>
              <a:t>Tools:</a:t>
            </a:r>
          </a:p>
          <a:p>
            <a:pPr marL="285750" indent="-285750">
              <a:buFont typeface="Arial" panose="020B0604020202020204" pitchFamily="34" charset="0"/>
              <a:buChar char="•"/>
            </a:pPr>
            <a:r>
              <a:rPr lang="en-US" sz="2200" dirty="0" smtClean="0">
                <a:solidFill>
                  <a:schemeClr val="tx1">
                    <a:lumMod val="65000"/>
                    <a:lumOff val="35000"/>
                  </a:schemeClr>
                </a:solidFill>
              </a:rPr>
              <a:t>County-level profiles</a:t>
            </a:r>
          </a:p>
          <a:p>
            <a:pPr marL="285750" indent="-285750">
              <a:buFont typeface="Arial" panose="020B0604020202020204" pitchFamily="34" charset="0"/>
              <a:buChar char="•"/>
            </a:pPr>
            <a:r>
              <a:rPr lang="en-US" sz="2200" dirty="0" smtClean="0">
                <a:solidFill>
                  <a:schemeClr val="tx1">
                    <a:lumMod val="65000"/>
                    <a:lumOff val="35000"/>
                  </a:schemeClr>
                </a:solidFill>
              </a:rPr>
              <a:t>Data Center</a:t>
            </a:r>
          </a:p>
          <a:p>
            <a:pPr marL="285750" indent="-285750">
              <a:buFont typeface="Arial" panose="020B0604020202020204" pitchFamily="34" charset="0"/>
              <a:buChar char="•"/>
            </a:pPr>
            <a:r>
              <a:rPr lang="en-US" sz="2200" dirty="0" smtClean="0">
                <a:solidFill>
                  <a:schemeClr val="tx1">
                    <a:lumMod val="65000"/>
                    <a:lumOff val="35000"/>
                  </a:schemeClr>
                </a:solidFill>
              </a:rPr>
              <a:t>State and national reports</a:t>
            </a:r>
          </a:p>
          <a:p>
            <a:pPr marL="285750" indent="-285750">
              <a:buFont typeface="Arial" panose="020B0604020202020204" pitchFamily="34" charset="0"/>
              <a:buChar char="•"/>
            </a:pPr>
            <a:endParaRPr lang="en-US" sz="2200" dirty="0">
              <a:solidFill>
                <a:schemeClr val="tx1">
                  <a:lumMod val="65000"/>
                  <a:lumOff val="35000"/>
                </a:schemeClr>
              </a:solidFill>
            </a:endParaRPr>
          </a:p>
          <a:p>
            <a:r>
              <a:rPr lang="en-US" sz="2400" b="1" dirty="0" smtClean="0">
                <a:solidFill>
                  <a:srgbClr val="CF5A57"/>
                </a:solidFill>
              </a:rPr>
              <a:t>Frames:</a:t>
            </a:r>
          </a:p>
          <a:p>
            <a:pPr marL="342900" indent="-342900">
              <a:buFont typeface="Arial" panose="020B0604020202020204" pitchFamily="34" charset="0"/>
              <a:buChar char="•"/>
            </a:pPr>
            <a:r>
              <a:rPr lang="en-US" sz="2200" dirty="0" smtClean="0">
                <a:solidFill>
                  <a:schemeClr val="tx1">
                    <a:lumMod val="65000"/>
                    <a:lumOff val="35000"/>
                  </a:schemeClr>
                </a:solidFill>
              </a:rPr>
              <a:t>Race, place and income matter</a:t>
            </a:r>
          </a:p>
          <a:p>
            <a:pPr marL="342900" indent="-342900">
              <a:buFont typeface="Arial" panose="020B0604020202020204" pitchFamily="34" charset="0"/>
              <a:buChar char="•"/>
            </a:pPr>
            <a:r>
              <a:rPr lang="en-US" sz="2200" dirty="0" smtClean="0">
                <a:solidFill>
                  <a:schemeClr val="tx1">
                    <a:lumMod val="65000"/>
                    <a:lumOff val="35000"/>
                  </a:schemeClr>
                </a:solidFill>
              </a:rPr>
              <a:t>Two-generation approaches</a:t>
            </a:r>
            <a:endParaRPr lang="en-US" sz="2200" dirty="0">
              <a:solidFill>
                <a:schemeClr val="tx1">
                  <a:lumMod val="65000"/>
                  <a:lumOff val="3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2" y="209567"/>
            <a:ext cx="1467529" cy="1991647"/>
          </a:xfrm>
          <a:prstGeom prst="rect">
            <a:avLst/>
          </a:prstGeom>
        </p:spPr>
      </p:pic>
      <p:sp>
        <p:nvSpPr>
          <p:cNvPr id="2" name="Rectangle 1"/>
          <p:cNvSpPr/>
          <p:nvPr/>
        </p:nvSpPr>
        <p:spPr>
          <a:xfrm>
            <a:off x="1849348" y="209567"/>
            <a:ext cx="6493268" cy="769441"/>
          </a:xfrm>
          <a:prstGeom prst="rect">
            <a:avLst/>
          </a:prstGeom>
        </p:spPr>
        <p:txBody>
          <a:bodyPr wrap="square">
            <a:spAutoFit/>
          </a:bodyPr>
          <a:lstStyle/>
          <a:p>
            <a:r>
              <a:rPr lang="en-US" sz="4400" b="1" dirty="0">
                <a:solidFill>
                  <a:schemeClr val="bg1"/>
                </a:solidFill>
                <a:latin typeface="Candara" panose="020E0502030303020204" pitchFamily="34" charset="0"/>
              </a:rPr>
              <a:t>Kids Count in Michigan</a:t>
            </a:r>
          </a:p>
        </p:txBody>
      </p:sp>
    </p:spTree>
    <p:extLst>
      <p:ext uri="{BB962C8B-B14F-4D97-AF65-F5344CB8AC3E}">
        <p14:creationId xmlns:p14="http://schemas.microsoft.com/office/powerpoint/2010/main" val="2647286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2078"/>
            <a:ext cx="8229600" cy="1143000"/>
          </a:xfrm>
        </p:spPr>
        <p:txBody>
          <a:bodyPr/>
          <a:lstStyle/>
          <a:p>
            <a:r>
              <a:rPr lang="en-US" dirty="0" smtClean="0"/>
              <a:t>Food Insecurity and Learning</a:t>
            </a:r>
            <a:endParaRPr lang="en-US" dirty="0"/>
          </a:p>
        </p:txBody>
      </p:sp>
      <p:sp>
        <p:nvSpPr>
          <p:cNvPr id="3" name="Content Placeholder 2"/>
          <p:cNvSpPr>
            <a:spLocks noGrp="1"/>
          </p:cNvSpPr>
          <p:nvPr>
            <p:ph idx="1"/>
          </p:nvPr>
        </p:nvSpPr>
        <p:spPr>
          <a:xfrm>
            <a:off x="457200" y="2030792"/>
            <a:ext cx="8229600" cy="4397123"/>
          </a:xfrm>
        </p:spPr>
        <p:txBody>
          <a:bodyPr/>
          <a:lstStyle/>
          <a:p>
            <a:pPr>
              <a:buFont typeface="Arial" panose="020B0604020202020204" pitchFamily="34" charset="0"/>
              <a:buChar char="•"/>
            </a:pPr>
            <a:r>
              <a:rPr lang="en-US" dirty="0" smtClean="0"/>
              <a:t>Nancy </a:t>
            </a:r>
            <a:r>
              <a:rPr lang="en-US" dirty="0" err="1" smtClean="0"/>
              <a:t>Lindman</a:t>
            </a:r>
            <a:r>
              <a:rPr lang="en-US" dirty="0" smtClean="0"/>
              <a:t>, MA, Director of Public Policy, Michigan Association of United Ways</a:t>
            </a:r>
          </a:p>
          <a:p>
            <a:pPr>
              <a:buFont typeface="Arial" panose="020B0604020202020204" pitchFamily="34" charset="0"/>
              <a:buChar char="•"/>
            </a:pPr>
            <a:r>
              <a:rPr lang="en-US" dirty="0" err="1" smtClean="0"/>
              <a:t>Kait</a:t>
            </a:r>
            <a:r>
              <a:rPr lang="en-US" dirty="0" smtClean="0"/>
              <a:t> </a:t>
            </a:r>
            <a:r>
              <a:rPr lang="en-US" dirty="0" err="1" smtClean="0"/>
              <a:t>Skwir</a:t>
            </a:r>
            <a:r>
              <a:rPr lang="en-US" dirty="0" smtClean="0"/>
              <a:t>, MS, RD, Deputy Director, Food Bank Council of Michigan</a:t>
            </a:r>
          </a:p>
          <a:p>
            <a:pPr>
              <a:buFont typeface="Arial" panose="020B0604020202020204" pitchFamily="34" charset="0"/>
              <a:buChar char="•"/>
            </a:pPr>
            <a:r>
              <a:rPr lang="en-US" dirty="0" smtClean="0"/>
              <a:t>Alicia Guevara Warren, MP AFF, Kids Count Project Director, Michigan League for Public Policy</a:t>
            </a:r>
            <a:endParaRPr lang="en-US" dirty="0"/>
          </a:p>
        </p:txBody>
      </p:sp>
    </p:spTree>
    <p:extLst>
      <p:ext uri="{BB962C8B-B14F-4D97-AF65-F5344CB8AC3E}">
        <p14:creationId xmlns:p14="http://schemas.microsoft.com/office/powerpoint/2010/main" val="3160998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203879" y="-17891"/>
            <a:ext cx="3092521" cy="16867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6051479" y="5253436"/>
            <a:ext cx="3092521" cy="16867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 name="Picture 1"/>
          <p:cNvPicPr>
            <a:picLocks noChangeAspect="1"/>
          </p:cNvPicPr>
          <p:nvPr/>
        </p:nvPicPr>
        <p:blipFill rotWithShape="1">
          <a:blip r:embed="rId3"/>
          <a:srcRect t="861"/>
          <a:stretch/>
        </p:blipFill>
        <p:spPr>
          <a:xfrm>
            <a:off x="1600200" y="0"/>
            <a:ext cx="6811818" cy="6799006"/>
          </a:xfrm>
          <a:prstGeom prst="rect">
            <a:avLst/>
          </a:prstGeom>
        </p:spPr>
      </p:pic>
      <p:sp>
        <p:nvSpPr>
          <p:cNvPr id="11" name="Title 1"/>
          <p:cNvSpPr txBox="1">
            <a:spLocks/>
          </p:cNvSpPr>
          <p:nvPr/>
        </p:nvSpPr>
        <p:spPr>
          <a:xfrm>
            <a:off x="-61646" y="11600"/>
            <a:ext cx="1777429" cy="685800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smtClean="0">
              <a:solidFill>
                <a:schemeClr val="bg1"/>
              </a:solidFill>
              <a:latin typeface="Candara" panose="020E0502030303020204" pitchFamily="34" charset="0"/>
            </a:endParaRPr>
          </a:p>
          <a:p>
            <a:r>
              <a:rPr lang="en-US" sz="2800" b="1" dirty="0" smtClean="0">
                <a:solidFill>
                  <a:schemeClr val="bg1"/>
                </a:solidFill>
                <a:latin typeface="Arial Narrow" panose="020B0606020202030204" pitchFamily="34" charset="0"/>
              </a:rPr>
              <a:t>2018 MICHIGAN</a:t>
            </a:r>
          </a:p>
          <a:p>
            <a:r>
              <a:rPr lang="en-US" sz="2800" b="1" dirty="0" smtClean="0">
                <a:solidFill>
                  <a:schemeClr val="bg1"/>
                </a:solidFill>
                <a:latin typeface="Arial Narrow" panose="020B0606020202030204" pitchFamily="34" charset="0"/>
              </a:rPr>
              <a:t>DATA BOOK</a:t>
            </a:r>
          </a:p>
          <a:p>
            <a:endParaRPr lang="en-US" sz="2000" b="1" dirty="0">
              <a:solidFill>
                <a:schemeClr val="bg1"/>
              </a:solidFill>
              <a:latin typeface="Candara" panose="020E0502030303020204" pitchFamily="34" charset="0"/>
            </a:endParaRPr>
          </a:p>
          <a:p>
            <a:r>
              <a:rPr lang="en-US" sz="2400" b="1" dirty="0" smtClean="0">
                <a:solidFill>
                  <a:schemeClr val="bg1"/>
                </a:solidFill>
                <a:latin typeface="Arial Narrow" panose="020B0606020202030204" pitchFamily="34" charset="0"/>
              </a:rPr>
              <a:t>CHILD </a:t>
            </a:r>
          </a:p>
          <a:p>
            <a:r>
              <a:rPr lang="en-US" sz="2400" b="1" dirty="0" smtClean="0">
                <a:solidFill>
                  <a:schemeClr val="bg1"/>
                </a:solidFill>
                <a:latin typeface="Arial Narrow" panose="020B0606020202030204" pitchFamily="34" charset="0"/>
              </a:rPr>
              <a:t>WELL-BEING TRENDS </a:t>
            </a:r>
          </a:p>
          <a:p>
            <a:endParaRPr lang="en-US" sz="1800" b="1" dirty="0" smtClean="0">
              <a:solidFill>
                <a:schemeClr val="bg1"/>
              </a:solidFill>
              <a:latin typeface="Arial Narrow" panose="020B0606020202030204" pitchFamily="34" charset="0"/>
            </a:endParaRPr>
          </a:p>
          <a:p>
            <a:r>
              <a:rPr lang="en-US" sz="2000" b="1" dirty="0" smtClean="0">
                <a:solidFill>
                  <a:schemeClr val="bg1"/>
                </a:solidFill>
                <a:latin typeface="Arial Narrow" panose="020B0606020202030204" pitchFamily="34" charset="0"/>
              </a:rPr>
              <a:t>2010-2016</a:t>
            </a:r>
          </a:p>
          <a:p>
            <a:endParaRPr lang="en-US" sz="1400" b="1" dirty="0" smtClean="0">
              <a:solidFill>
                <a:schemeClr val="bg1"/>
              </a:solidFill>
              <a:latin typeface="Candara" panose="020E0502030303020204" pitchFamily="34" charset="0"/>
            </a:endParaRPr>
          </a:p>
          <a:p>
            <a:endParaRPr lang="en-US" sz="2800" b="1" dirty="0">
              <a:solidFill>
                <a:schemeClr val="bg1"/>
              </a:solidFill>
              <a:latin typeface="Candara" panose="020E0502030303020204" pitchFamily="34" charset="0"/>
            </a:endParaRPr>
          </a:p>
        </p:txBody>
      </p:sp>
      <p:sp>
        <p:nvSpPr>
          <p:cNvPr id="9" name="Rectangle 8"/>
          <p:cNvSpPr/>
          <p:nvPr/>
        </p:nvSpPr>
        <p:spPr>
          <a:xfrm>
            <a:off x="7543800" y="644360"/>
            <a:ext cx="762000" cy="720412"/>
          </a:xfrm>
          <a:prstGeom prst="rect">
            <a:avLst/>
          </a:prstGeom>
          <a:noFill/>
          <a:ln>
            <a:solidFill>
              <a:srgbClr val="E1B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7543800" y="2593629"/>
            <a:ext cx="758283" cy="459637"/>
          </a:xfrm>
          <a:prstGeom prst="rect">
            <a:avLst/>
          </a:prstGeom>
          <a:noFill/>
          <a:ln>
            <a:solidFill>
              <a:srgbClr val="E1B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47749" y="3337734"/>
            <a:ext cx="762000" cy="306502"/>
          </a:xfrm>
          <a:prstGeom prst="rect">
            <a:avLst/>
          </a:prstGeom>
          <a:noFill/>
          <a:ln>
            <a:solidFill>
              <a:srgbClr val="E1B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543800" y="2072585"/>
            <a:ext cx="762000" cy="304800"/>
          </a:xfrm>
          <a:prstGeom prst="ellipse">
            <a:avLst/>
          </a:prstGeom>
          <a:noFill/>
          <a:ln w="25400">
            <a:solidFill>
              <a:srgbClr val="CF5A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7F7F7F"/>
                </a:solidFill>
              </a:ln>
            </a:endParaRPr>
          </a:p>
        </p:txBody>
      </p:sp>
      <p:sp>
        <p:nvSpPr>
          <p:cNvPr id="16" name="Oval 15"/>
          <p:cNvSpPr/>
          <p:nvPr/>
        </p:nvSpPr>
        <p:spPr>
          <a:xfrm>
            <a:off x="7540083" y="4111460"/>
            <a:ext cx="762000" cy="261570"/>
          </a:xfrm>
          <a:prstGeom prst="ellipse">
            <a:avLst/>
          </a:prstGeom>
          <a:noFill/>
          <a:ln w="25400">
            <a:solidFill>
              <a:srgbClr val="CF5A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7F7F7F"/>
                </a:solidFill>
              </a:ln>
            </a:endParaRPr>
          </a:p>
        </p:txBody>
      </p:sp>
      <p:sp>
        <p:nvSpPr>
          <p:cNvPr id="18" name="Oval 17"/>
          <p:cNvSpPr/>
          <p:nvPr/>
        </p:nvSpPr>
        <p:spPr>
          <a:xfrm>
            <a:off x="7540083" y="6298248"/>
            <a:ext cx="762000" cy="304800"/>
          </a:xfrm>
          <a:prstGeom prst="ellipse">
            <a:avLst/>
          </a:prstGeom>
          <a:noFill/>
          <a:ln w="25400">
            <a:solidFill>
              <a:srgbClr val="CF5A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7F7F7F"/>
                </a:solidFill>
              </a:ln>
            </a:endParaRPr>
          </a:p>
        </p:txBody>
      </p:sp>
      <p:sp>
        <p:nvSpPr>
          <p:cNvPr id="13" name="Rectangle 12"/>
          <p:cNvSpPr/>
          <p:nvPr/>
        </p:nvSpPr>
        <p:spPr>
          <a:xfrm>
            <a:off x="7540083" y="5346773"/>
            <a:ext cx="769666" cy="282532"/>
          </a:xfrm>
          <a:prstGeom prst="rect">
            <a:avLst/>
          </a:prstGeom>
          <a:noFill/>
          <a:ln>
            <a:solidFill>
              <a:srgbClr val="E1B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52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2" grpId="0" animBg="1"/>
      <p:bldP spid="15" grpId="0" animBg="1"/>
      <p:bldP spid="16" grpId="0" animBg="1"/>
      <p:bldP spid="18"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81200" y="0"/>
            <a:ext cx="1546260" cy="16867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6203879" y="-189704"/>
            <a:ext cx="3092521" cy="16867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6051479" y="5253436"/>
            <a:ext cx="3092521" cy="16867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 name="Picture 1"/>
          <p:cNvPicPr>
            <a:picLocks noChangeAspect="1"/>
          </p:cNvPicPr>
          <p:nvPr/>
        </p:nvPicPr>
        <p:blipFill rotWithShape="1">
          <a:blip r:embed="rId3"/>
          <a:srcRect t="6666"/>
          <a:stretch/>
        </p:blipFill>
        <p:spPr>
          <a:xfrm>
            <a:off x="2767965" y="0"/>
            <a:ext cx="5589270" cy="6835570"/>
          </a:xfrm>
          <a:prstGeom prst="rect">
            <a:avLst/>
          </a:prstGeom>
        </p:spPr>
      </p:pic>
      <p:sp>
        <p:nvSpPr>
          <p:cNvPr id="5" name="Title 1"/>
          <p:cNvSpPr txBox="1">
            <a:spLocks/>
          </p:cNvSpPr>
          <p:nvPr/>
        </p:nvSpPr>
        <p:spPr>
          <a:xfrm>
            <a:off x="0" y="0"/>
            <a:ext cx="2286000" cy="449580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b="1" dirty="0" smtClean="0">
              <a:solidFill>
                <a:schemeClr val="bg1"/>
              </a:solidFill>
              <a:latin typeface="Candara" panose="020E0502030303020204" pitchFamily="34" charset="0"/>
            </a:endParaRPr>
          </a:p>
          <a:p>
            <a:r>
              <a:rPr lang="en-US" sz="3100" b="1" dirty="0" smtClean="0">
                <a:solidFill>
                  <a:schemeClr val="bg1"/>
                </a:solidFill>
                <a:latin typeface="Arial Narrow" panose="020B0606020202030204" pitchFamily="34" charset="0"/>
              </a:rPr>
              <a:t>OVERALL CHILD </a:t>
            </a:r>
          </a:p>
          <a:p>
            <a:r>
              <a:rPr lang="en-US" sz="3100" b="1" dirty="0" smtClean="0">
                <a:solidFill>
                  <a:schemeClr val="bg1"/>
                </a:solidFill>
                <a:latin typeface="Arial Narrow" panose="020B0606020202030204" pitchFamily="34" charset="0"/>
              </a:rPr>
              <a:t>WELL-BEING</a:t>
            </a:r>
          </a:p>
          <a:p>
            <a:r>
              <a:rPr lang="en-US" sz="3100" b="1" dirty="0" smtClean="0">
                <a:solidFill>
                  <a:schemeClr val="bg1"/>
                </a:solidFill>
                <a:latin typeface="Arial Narrow" panose="020B0606020202030204" pitchFamily="34" charset="0"/>
              </a:rPr>
              <a:t>RANKED</a:t>
            </a:r>
          </a:p>
          <a:p>
            <a:endParaRPr lang="en-US" sz="2000" b="1" dirty="0" smtClean="0">
              <a:solidFill>
                <a:schemeClr val="bg1"/>
              </a:solidFill>
              <a:latin typeface="Candara" panose="020E0502030303020204" pitchFamily="34" charset="0"/>
            </a:endParaRPr>
          </a:p>
          <a:p>
            <a:endParaRPr lang="en-US" sz="4000" b="1" dirty="0">
              <a:solidFill>
                <a:schemeClr val="bg1"/>
              </a:solidFill>
              <a:latin typeface="Candara" panose="020E0502030303020204" pitchFamily="34" charset="0"/>
            </a:endParaRPr>
          </a:p>
        </p:txBody>
      </p:sp>
      <p:grpSp>
        <p:nvGrpSpPr>
          <p:cNvPr id="20" name="Group 19"/>
          <p:cNvGrpSpPr/>
          <p:nvPr/>
        </p:nvGrpSpPr>
        <p:grpSpPr>
          <a:xfrm>
            <a:off x="5532293" y="4160467"/>
            <a:ext cx="2316307" cy="1097333"/>
            <a:chOff x="5638800" y="4236667"/>
            <a:chExt cx="2316307" cy="1097333"/>
          </a:xfrm>
        </p:grpSpPr>
        <p:sp>
          <p:nvSpPr>
            <p:cNvPr id="4" name="Oval 3"/>
            <p:cNvSpPr/>
            <p:nvPr/>
          </p:nvSpPr>
          <p:spPr>
            <a:xfrm>
              <a:off x="7144484" y="4583704"/>
              <a:ext cx="445209" cy="403264"/>
            </a:xfrm>
            <a:prstGeom prst="ellipse">
              <a:avLst/>
            </a:prstGeom>
            <a:noFill/>
            <a:ln w="25400">
              <a:solidFill>
                <a:srgbClr val="444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638800" y="4236667"/>
              <a:ext cx="443117" cy="468120"/>
            </a:xfrm>
            <a:prstGeom prst="ellipse">
              <a:avLst/>
            </a:prstGeom>
            <a:noFill/>
            <a:ln w="25400">
              <a:solidFill>
                <a:srgbClr val="444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608609" y="4236667"/>
              <a:ext cx="477991" cy="425885"/>
            </a:xfrm>
            <a:prstGeom prst="ellipse">
              <a:avLst/>
            </a:prstGeom>
            <a:noFill/>
            <a:ln w="25400">
              <a:solidFill>
                <a:srgbClr val="444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543800" y="4572000"/>
              <a:ext cx="411307" cy="425883"/>
            </a:xfrm>
            <a:prstGeom prst="ellipse">
              <a:avLst/>
            </a:prstGeom>
            <a:noFill/>
            <a:ln w="25400">
              <a:solidFill>
                <a:srgbClr val="444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7144484" y="4874357"/>
              <a:ext cx="539853" cy="459643"/>
            </a:xfrm>
            <a:prstGeom prst="ellipse">
              <a:avLst/>
            </a:prstGeom>
            <a:noFill/>
            <a:ln w="25400">
              <a:solidFill>
                <a:srgbClr val="444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5334000" y="3200400"/>
            <a:ext cx="1447800" cy="2057400"/>
            <a:chOff x="5334000" y="3200400"/>
            <a:chExt cx="1447800" cy="2057400"/>
          </a:xfrm>
        </p:grpSpPr>
        <p:sp>
          <p:nvSpPr>
            <p:cNvPr id="6" name="Oval 5"/>
            <p:cNvSpPr/>
            <p:nvPr/>
          </p:nvSpPr>
          <p:spPr>
            <a:xfrm>
              <a:off x="5715000" y="3212419"/>
              <a:ext cx="381000" cy="368982"/>
            </a:xfrm>
            <a:prstGeom prst="ellipse">
              <a:avLst/>
            </a:prstGeom>
            <a:noFill/>
            <a:ln w="25400">
              <a:solidFill>
                <a:srgbClr val="E1B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248400" y="4915449"/>
              <a:ext cx="424163" cy="342351"/>
            </a:xfrm>
            <a:prstGeom prst="ellipse">
              <a:avLst/>
            </a:prstGeom>
            <a:noFill/>
            <a:ln w="25400">
              <a:solidFill>
                <a:srgbClr val="E1B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486400" y="3887298"/>
              <a:ext cx="457200" cy="418551"/>
            </a:xfrm>
            <a:prstGeom prst="ellipse">
              <a:avLst/>
            </a:prstGeom>
            <a:noFill/>
            <a:ln w="25400">
              <a:solidFill>
                <a:srgbClr val="E1B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334000" y="3564560"/>
              <a:ext cx="381000" cy="377129"/>
            </a:xfrm>
            <a:prstGeom prst="ellipse">
              <a:avLst/>
            </a:prstGeom>
            <a:noFill/>
            <a:ln w="25400">
              <a:solidFill>
                <a:srgbClr val="E1B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24600" y="3200400"/>
              <a:ext cx="457200" cy="418551"/>
            </a:xfrm>
            <a:prstGeom prst="ellipse">
              <a:avLst/>
            </a:prstGeom>
            <a:noFill/>
            <a:ln w="25400">
              <a:solidFill>
                <a:srgbClr val="E1B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38078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53144" cy="7072884"/>
          </a:xfrm>
          <a:prstGeom prst="rect">
            <a:avLst/>
          </a:prstGeom>
        </p:spPr>
      </p:pic>
      <p:sp>
        <p:nvSpPr>
          <p:cNvPr id="3" name="Rectangle 2"/>
          <p:cNvSpPr/>
          <p:nvPr/>
        </p:nvSpPr>
        <p:spPr>
          <a:xfrm>
            <a:off x="2137025" y="141537"/>
            <a:ext cx="6030929" cy="707886"/>
          </a:xfrm>
          <a:prstGeom prst="rect">
            <a:avLst/>
          </a:prstGeom>
        </p:spPr>
        <p:txBody>
          <a:bodyPr wrap="square">
            <a:spAutoFit/>
          </a:bodyPr>
          <a:lstStyle/>
          <a:p>
            <a:r>
              <a:rPr lang="en-US" sz="4000" b="1" dirty="0">
                <a:solidFill>
                  <a:schemeClr val="bg1"/>
                </a:solidFill>
                <a:latin typeface="Candara" panose="020E0502030303020204" pitchFamily="34" charset="0"/>
              </a:rPr>
              <a:t>ECONOMIC SECURITY</a:t>
            </a:r>
          </a:p>
        </p:txBody>
      </p:sp>
    </p:spTree>
    <p:extLst>
      <p:ext uri="{BB962C8B-B14F-4D97-AF65-F5344CB8AC3E}">
        <p14:creationId xmlns:p14="http://schemas.microsoft.com/office/powerpoint/2010/main" val="30559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4100" y="1524000"/>
            <a:ext cx="4495800" cy="523220"/>
          </a:xfrm>
          <a:prstGeom prst="rect">
            <a:avLst/>
          </a:prstGeom>
          <a:noFill/>
        </p:spPr>
        <p:txBody>
          <a:bodyPr wrap="square" rtlCol="0">
            <a:spAutoFit/>
          </a:bodyPr>
          <a:lstStyle/>
          <a:p>
            <a:pPr algn="ctr"/>
            <a:r>
              <a:rPr lang="en-US" sz="2800" b="1" dirty="0" smtClean="0">
                <a:solidFill>
                  <a:srgbClr val="CF5A57"/>
                </a:solidFill>
              </a:rPr>
              <a:t>CHILD POVERTY</a:t>
            </a:r>
            <a:endParaRPr lang="en-US" sz="2800" b="1" dirty="0">
              <a:solidFill>
                <a:srgbClr val="CF5A57"/>
              </a:solidFill>
            </a:endParaRPr>
          </a:p>
        </p:txBody>
      </p:sp>
      <p:graphicFrame>
        <p:nvGraphicFramePr>
          <p:cNvPr id="7" name="Chart 6"/>
          <p:cNvGraphicFramePr>
            <a:graphicFrameLocks noChangeAspect="1"/>
          </p:cNvGraphicFramePr>
          <p:nvPr>
            <p:extLst/>
          </p:nvPr>
        </p:nvGraphicFramePr>
        <p:xfrm>
          <a:off x="457200" y="1818640"/>
          <a:ext cx="7559039" cy="503936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939252" y="120989"/>
            <a:ext cx="7492244" cy="769441"/>
          </a:xfrm>
          <a:prstGeom prst="rect">
            <a:avLst/>
          </a:prstGeom>
        </p:spPr>
        <p:txBody>
          <a:bodyPr wrap="none">
            <a:spAutoFit/>
          </a:bodyPr>
          <a:lstStyle/>
          <a:p>
            <a:r>
              <a:rPr lang="en-US" sz="4400" dirty="0">
                <a:solidFill>
                  <a:schemeClr val="bg1"/>
                </a:solidFill>
              </a:rPr>
              <a:t>Key Findings: Economic Security</a:t>
            </a:r>
          </a:p>
        </p:txBody>
      </p:sp>
    </p:spTree>
    <p:extLst>
      <p:ext uri="{BB962C8B-B14F-4D97-AF65-F5344CB8AC3E}">
        <p14:creationId xmlns:p14="http://schemas.microsoft.com/office/powerpoint/2010/main" val="2007224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51479" y="5253436"/>
            <a:ext cx="3092521" cy="16867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2324100" y="1524000"/>
            <a:ext cx="4495800" cy="523220"/>
          </a:xfrm>
          <a:prstGeom prst="rect">
            <a:avLst/>
          </a:prstGeom>
          <a:noFill/>
        </p:spPr>
        <p:txBody>
          <a:bodyPr wrap="square" rtlCol="0">
            <a:spAutoFit/>
          </a:bodyPr>
          <a:lstStyle/>
          <a:p>
            <a:pPr algn="ctr"/>
            <a:r>
              <a:rPr lang="en-US" sz="2800" b="1" dirty="0" smtClean="0">
                <a:solidFill>
                  <a:srgbClr val="CF5A57"/>
                </a:solidFill>
              </a:rPr>
              <a:t>CHILD POVERTY</a:t>
            </a:r>
            <a:endParaRPr lang="en-US" sz="2800" b="1" dirty="0">
              <a:solidFill>
                <a:srgbClr val="CF5A57"/>
              </a:solidFill>
            </a:endParaRPr>
          </a:p>
        </p:txBody>
      </p:sp>
      <p:pic>
        <p:nvPicPr>
          <p:cNvPr id="2" name="Picture 1"/>
          <p:cNvPicPr>
            <a:picLocks noChangeAspect="1"/>
          </p:cNvPicPr>
          <p:nvPr/>
        </p:nvPicPr>
        <p:blipFill rotWithShape="1">
          <a:blip r:embed="rId3"/>
          <a:srcRect r="55886" b="8193"/>
          <a:stretch/>
        </p:blipFill>
        <p:spPr>
          <a:xfrm>
            <a:off x="4648200" y="2123420"/>
            <a:ext cx="3997167" cy="3657600"/>
          </a:xfrm>
          <a:prstGeom prst="rect">
            <a:avLst/>
          </a:prstGeom>
        </p:spPr>
      </p:pic>
      <p:pic>
        <p:nvPicPr>
          <p:cNvPr id="4" name="Picture 3"/>
          <p:cNvPicPr>
            <a:picLocks noChangeAspect="1"/>
          </p:cNvPicPr>
          <p:nvPr/>
        </p:nvPicPr>
        <p:blipFill rotWithShape="1">
          <a:blip r:embed="rId4"/>
          <a:srcRect l="52523" b="12503"/>
          <a:stretch/>
        </p:blipFill>
        <p:spPr>
          <a:xfrm>
            <a:off x="173540" y="2047220"/>
            <a:ext cx="4301120" cy="3200559"/>
          </a:xfrm>
          <a:prstGeom prst="rect">
            <a:avLst/>
          </a:prstGeom>
        </p:spPr>
      </p:pic>
      <p:sp>
        <p:nvSpPr>
          <p:cNvPr id="5" name="Rectangle 4"/>
          <p:cNvSpPr/>
          <p:nvPr/>
        </p:nvSpPr>
        <p:spPr>
          <a:xfrm>
            <a:off x="974356" y="110716"/>
            <a:ext cx="7492244" cy="769441"/>
          </a:xfrm>
          <a:prstGeom prst="rect">
            <a:avLst/>
          </a:prstGeom>
        </p:spPr>
        <p:txBody>
          <a:bodyPr wrap="none">
            <a:spAutoFit/>
          </a:bodyPr>
          <a:lstStyle/>
          <a:p>
            <a:r>
              <a:rPr lang="en-US" sz="4400" dirty="0">
                <a:solidFill>
                  <a:schemeClr val="bg1"/>
                </a:solidFill>
              </a:rPr>
              <a:t>Key Findings: Economic Security</a:t>
            </a:r>
          </a:p>
        </p:txBody>
      </p:sp>
    </p:spTree>
    <p:extLst>
      <p:ext uri="{BB962C8B-B14F-4D97-AF65-F5344CB8AC3E}">
        <p14:creationId xmlns:p14="http://schemas.microsoft.com/office/powerpoint/2010/main" val="102098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3960" y="-119948"/>
            <a:ext cx="3092521" cy="16867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itle 1"/>
          <p:cNvSpPr txBox="1">
            <a:spLocks/>
          </p:cNvSpPr>
          <p:nvPr/>
        </p:nvSpPr>
        <p:spPr>
          <a:xfrm>
            <a:off x="-22340" y="0"/>
            <a:ext cx="2286000" cy="4068566"/>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00" b="1" dirty="0" smtClean="0">
                <a:solidFill>
                  <a:schemeClr val="bg1"/>
                </a:solidFill>
                <a:latin typeface="Arial Narrow" panose="020B0606020202030204" pitchFamily="34" charset="0"/>
              </a:rPr>
              <a:t>Child Poverty Rate Improved in 73 Counties</a:t>
            </a:r>
            <a:endParaRPr lang="en-US" sz="2000" b="1" dirty="0">
              <a:solidFill>
                <a:schemeClr val="bg1"/>
              </a:solidFill>
              <a:latin typeface="Candara" panose="020E0502030303020204" pitchFamily="34" charset="0"/>
            </a:endParaRPr>
          </a:p>
          <a:p>
            <a:endParaRPr lang="en-US" sz="2000" b="1" dirty="0" smtClean="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smtClean="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3100" b="1" dirty="0" smtClean="0">
              <a:solidFill>
                <a:schemeClr val="bg1"/>
              </a:solidFill>
              <a:latin typeface="Arial Narrow" panose="020B0606020202030204" pitchFamily="34" charset="0"/>
            </a:endParaRPr>
          </a:p>
        </p:txBody>
      </p:sp>
      <p:pic>
        <p:nvPicPr>
          <p:cNvPr id="18" name="Picture 17"/>
          <p:cNvPicPr>
            <a:picLocks noChangeAspect="1"/>
          </p:cNvPicPr>
          <p:nvPr/>
        </p:nvPicPr>
        <p:blipFill>
          <a:blip r:embed="rId3"/>
          <a:stretch>
            <a:fillRect/>
          </a:stretch>
        </p:blipFill>
        <p:spPr>
          <a:xfrm>
            <a:off x="2273185" y="0"/>
            <a:ext cx="6814922" cy="6858000"/>
          </a:xfrm>
          <a:prstGeom prst="rect">
            <a:avLst/>
          </a:prstGeom>
        </p:spPr>
      </p:pic>
    </p:spTree>
    <p:extLst>
      <p:ext uri="{BB962C8B-B14F-4D97-AF65-F5344CB8AC3E}">
        <p14:creationId xmlns:p14="http://schemas.microsoft.com/office/powerpoint/2010/main" val="174785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2206"/>
            <a:ext cx="9153144" cy="6697877"/>
          </a:xfrm>
          <a:prstGeom prst="rect">
            <a:avLst/>
          </a:prstGeom>
        </p:spPr>
      </p:pic>
      <p:sp>
        <p:nvSpPr>
          <p:cNvPr id="3" name="Rectangle 2"/>
          <p:cNvSpPr/>
          <p:nvPr/>
        </p:nvSpPr>
        <p:spPr>
          <a:xfrm>
            <a:off x="2835738" y="62765"/>
            <a:ext cx="3093411" cy="769441"/>
          </a:xfrm>
          <a:prstGeom prst="rect">
            <a:avLst/>
          </a:prstGeom>
        </p:spPr>
        <p:txBody>
          <a:bodyPr wrap="none">
            <a:spAutoFit/>
          </a:bodyPr>
          <a:lstStyle/>
          <a:p>
            <a:r>
              <a:rPr lang="en-US" sz="4400" b="1" dirty="0">
                <a:solidFill>
                  <a:schemeClr val="bg1"/>
                </a:solidFill>
                <a:latin typeface="Candara" panose="020E0502030303020204" pitchFamily="34" charset="0"/>
              </a:rPr>
              <a:t>EDUCATION</a:t>
            </a:r>
          </a:p>
        </p:txBody>
      </p:sp>
    </p:spTree>
    <p:extLst>
      <p:ext uri="{BB962C8B-B14F-4D97-AF65-F5344CB8AC3E}">
        <p14:creationId xmlns:p14="http://schemas.microsoft.com/office/powerpoint/2010/main" val="72190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09800" y="0"/>
            <a:ext cx="7000526" cy="6858000"/>
          </a:xfrm>
          <a:prstGeom prst="rect">
            <a:avLst/>
          </a:prstGeom>
        </p:spPr>
      </p:pic>
      <p:sp>
        <p:nvSpPr>
          <p:cNvPr id="6" name="Title 1"/>
          <p:cNvSpPr txBox="1">
            <a:spLocks/>
          </p:cNvSpPr>
          <p:nvPr/>
        </p:nvSpPr>
        <p:spPr>
          <a:xfrm>
            <a:off x="0" y="0"/>
            <a:ext cx="2286000" cy="5034337"/>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00" b="1" dirty="0" smtClean="0">
                <a:solidFill>
                  <a:schemeClr val="bg1"/>
                </a:solidFill>
                <a:latin typeface="Arial Narrow" panose="020B0606020202030204" pitchFamily="34" charset="0"/>
              </a:rPr>
              <a:t>3- and 4-year-olds NOT in Preschool has Remained Steady</a:t>
            </a:r>
          </a:p>
          <a:p>
            <a:endParaRPr lang="en-US" sz="2800" b="1" dirty="0" smtClean="0">
              <a:solidFill>
                <a:schemeClr val="bg1"/>
              </a:solidFill>
              <a:latin typeface="Arial Narrow" panose="020B0606020202030204" pitchFamily="34" charset="0"/>
            </a:endParaRPr>
          </a:p>
          <a:p>
            <a:r>
              <a:rPr lang="en-US" sz="2800" b="1" dirty="0" smtClean="0">
                <a:solidFill>
                  <a:schemeClr val="bg1"/>
                </a:solidFill>
                <a:latin typeface="Arial Narrow" panose="020B0606020202030204" pitchFamily="34" charset="0"/>
              </a:rPr>
              <a:t>MI Rate:</a:t>
            </a:r>
          </a:p>
          <a:p>
            <a:r>
              <a:rPr lang="en-US" sz="2800" b="1" dirty="0" smtClean="0">
                <a:solidFill>
                  <a:schemeClr val="bg1"/>
                </a:solidFill>
                <a:latin typeface="Arial Narrow" panose="020B0606020202030204" pitchFamily="34" charset="0"/>
              </a:rPr>
              <a:t>52.7%</a:t>
            </a:r>
          </a:p>
          <a:p>
            <a:endParaRPr lang="en-US" sz="2800" b="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4216988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51479" y="4808306"/>
            <a:ext cx="3092521" cy="21318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609600" y="1076980"/>
            <a:ext cx="7924800" cy="523220"/>
          </a:xfrm>
          <a:prstGeom prst="rect">
            <a:avLst/>
          </a:prstGeom>
          <a:noFill/>
        </p:spPr>
        <p:txBody>
          <a:bodyPr wrap="square" rtlCol="0">
            <a:spAutoFit/>
          </a:bodyPr>
          <a:lstStyle/>
          <a:p>
            <a:pPr algn="ctr"/>
            <a:r>
              <a:rPr lang="en-US" sz="2800" b="1" dirty="0" smtClean="0">
                <a:solidFill>
                  <a:srgbClr val="CF5A57"/>
                </a:solidFill>
              </a:rPr>
              <a:t>CHRONIC ABSENTEEISM</a:t>
            </a:r>
            <a:endParaRPr lang="en-US" sz="2800" b="1" dirty="0">
              <a:solidFill>
                <a:srgbClr val="CF5A57"/>
              </a:solidFill>
            </a:endParaRPr>
          </a:p>
        </p:txBody>
      </p:sp>
      <p:graphicFrame>
        <p:nvGraphicFramePr>
          <p:cNvPr id="5" name="Chart 4"/>
          <p:cNvGraphicFramePr>
            <a:graphicFrameLocks noChangeAspect="1"/>
          </p:cNvGraphicFramePr>
          <p:nvPr>
            <p:extLst/>
          </p:nvPr>
        </p:nvGraphicFramePr>
        <p:xfrm>
          <a:off x="679892" y="1586595"/>
          <a:ext cx="7784216" cy="467052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967765" y="110716"/>
            <a:ext cx="5577232" cy="769441"/>
          </a:xfrm>
          <a:prstGeom prst="rect">
            <a:avLst/>
          </a:prstGeom>
        </p:spPr>
        <p:txBody>
          <a:bodyPr wrap="none">
            <a:spAutoFit/>
          </a:bodyPr>
          <a:lstStyle/>
          <a:p>
            <a:r>
              <a:rPr lang="en-US" sz="4400" dirty="0">
                <a:solidFill>
                  <a:schemeClr val="bg1"/>
                </a:solidFill>
              </a:rPr>
              <a:t>Key Findings: Education</a:t>
            </a:r>
          </a:p>
        </p:txBody>
      </p:sp>
    </p:spTree>
    <p:extLst>
      <p:ext uri="{BB962C8B-B14F-4D97-AF65-F5344CB8AC3E}">
        <p14:creationId xmlns:p14="http://schemas.microsoft.com/office/powerpoint/2010/main" val="1683658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51479" y="4859676"/>
            <a:ext cx="3092521" cy="20805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2495550" y="1534180"/>
            <a:ext cx="4152899" cy="523220"/>
          </a:xfrm>
          <a:prstGeom prst="rect">
            <a:avLst/>
          </a:prstGeom>
          <a:noFill/>
        </p:spPr>
        <p:txBody>
          <a:bodyPr wrap="square" rtlCol="0">
            <a:spAutoFit/>
          </a:bodyPr>
          <a:lstStyle/>
          <a:p>
            <a:pPr algn="ctr"/>
            <a:r>
              <a:rPr lang="en-US" sz="2800" b="1" dirty="0" smtClean="0">
                <a:solidFill>
                  <a:srgbClr val="CF5A57"/>
                </a:solidFill>
              </a:rPr>
              <a:t>EARLY CARE &amp; EDUCATION</a:t>
            </a:r>
            <a:endParaRPr lang="en-US" sz="2800" b="1" dirty="0">
              <a:solidFill>
                <a:srgbClr val="CF5A57"/>
              </a:solidFill>
            </a:endParaRPr>
          </a:p>
        </p:txBody>
      </p:sp>
      <p:pic>
        <p:nvPicPr>
          <p:cNvPr id="2" name="Picture 1"/>
          <p:cNvPicPr>
            <a:picLocks noChangeAspect="1"/>
          </p:cNvPicPr>
          <p:nvPr/>
        </p:nvPicPr>
        <p:blipFill rotWithShape="1">
          <a:blip r:embed="rId3"/>
          <a:srcRect t="23141"/>
          <a:stretch/>
        </p:blipFill>
        <p:spPr>
          <a:xfrm>
            <a:off x="0" y="2438400"/>
            <a:ext cx="9144000" cy="2616604"/>
          </a:xfrm>
          <a:prstGeom prst="rect">
            <a:avLst/>
          </a:prstGeom>
        </p:spPr>
      </p:pic>
      <p:sp>
        <p:nvSpPr>
          <p:cNvPr id="4" name="TextBox 3"/>
          <p:cNvSpPr txBox="1"/>
          <p:nvPr/>
        </p:nvSpPr>
        <p:spPr>
          <a:xfrm>
            <a:off x="1762123" y="5638800"/>
            <a:ext cx="5619752" cy="738664"/>
          </a:xfrm>
          <a:prstGeom prst="rect">
            <a:avLst/>
          </a:prstGeom>
          <a:noFill/>
        </p:spPr>
        <p:txBody>
          <a:bodyPr wrap="square" rtlCol="0">
            <a:spAutoFit/>
          </a:bodyPr>
          <a:lstStyle/>
          <a:p>
            <a:pPr algn="ctr"/>
            <a:r>
              <a:rPr lang="en-US" sz="2400" dirty="0" smtClean="0">
                <a:solidFill>
                  <a:srgbClr val="CF5A57"/>
                </a:solidFill>
              </a:rPr>
              <a:t>7 in 10 </a:t>
            </a:r>
            <a:r>
              <a:rPr lang="en-US" dirty="0" smtClean="0"/>
              <a:t>third-graders from economically disadvantaged families are not proficient in reading</a:t>
            </a:r>
            <a:endParaRPr lang="en-US" dirty="0"/>
          </a:p>
        </p:txBody>
      </p:sp>
      <p:sp>
        <p:nvSpPr>
          <p:cNvPr id="5" name="Rectangle 4"/>
          <p:cNvSpPr/>
          <p:nvPr/>
        </p:nvSpPr>
        <p:spPr>
          <a:xfrm>
            <a:off x="2020507" y="88121"/>
            <a:ext cx="5577232" cy="769441"/>
          </a:xfrm>
          <a:prstGeom prst="rect">
            <a:avLst/>
          </a:prstGeom>
        </p:spPr>
        <p:txBody>
          <a:bodyPr wrap="none">
            <a:spAutoFit/>
          </a:bodyPr>
          <a:lstStyle/>
          <a:p>
            <a:r>
              <a:rPr lang="en-US" sz="4400" dirty="0">
                <a:solidFill>
                  <a:schemeClr val="bg1"/>
                </a:solidFill>
              </a:rPr>
              <a:t>Key Findings: Education</a:t>
            </a:r>
          </a:p>
        </p:txBody>
      </p:sp>
    </p:spTree>
    <p:extLst>
      <p:ext uri="{BB962C8B-B14F-4D97-AF65-F5344CB8AC3E}">
        <p14:creationId xmlns:p14="http://schemas.microsoft.com/office/powerpoint/2010/main" val="313937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70933"/>
            <a:ext cx="7543800" cy="4301067"/>
          </a:xfrm>
        </p:spPr>
        <p:txBody>
          <a:bodyPr/>
          <a:lstStyle/>
          <a:p>
            <a:r>
              <a:rPr lang="en-US" sz="3600" dirty="0" smtClean="0"/>
              <a:t>Meet ALICE</a:t>
            </a:r>
            <a:br>
              <a:rPr lang="en-US" sz="3600" dirty="0" smtClean="0"/>
            </a:br>
            <a:r>
              <a:rPr lang="en-US" sz="2400" b="0" dirty="0" smtClean="0"/>
              <a:t/>
            </a:r>
            <a:br>
              <a:rPr lang="en-US" sz="2400" b="0" dirty="0" smtClean="0"/>
            </a:br>
            <a:endParaRPr lang="en-US" sz="2400" b="0" dirty="0"/>
          </a:p>
        </p:txBody>
      </p:sp>
      <p:pic>
        <p:nvPicPr>
          <p:cNvPr id="4" name="Picture 3"/>
          <p:cNvPicPr>
            <a:picLocks noChangeAspect="1"/>
          </p:cNvPicPr>
          <p:nvPr/>
        </p:nvPicPr>
        <p:blipFill>
          <a:blip r:embed="rId3"/>
          <a:stretch>
            <a:fillRect/>
          </a:stretch>
        </p:blipFill>
        <p:spPr>
          <a:xfrm>
            <a:off x="270929" y="3039670"/>
            <a:ext cx="8568271" cy="1868800"/>
          </a:xfrm>
          <a:prstGeom prst="rect">
            <a:avLst/>
          </a:prstGeom>
        </p:spPr>
      </p:pic>
    </p:spTree>
    <p:extLst>
      <p:ext uri="{BB962C8B-B14F-4D97-AF65-F5344CB8AC3E}">
        <p14:creationId xmlns:p14="http://schemas.microsoft.com/office/powerpoint/2010/main" val="113442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51479" y="4859676"/>
            <a:ext cx="3092521" cy="20805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609600" y="1600200"/>
            <a:ext cx="7924800" cy="523220"/>
          </a:xfrm>
          <a:prstGeom prst="rect">
            <a:avLst/>
          </a:prstGeom>
          <a:noFill/>
        </p:spPr>
        <p:txBody>
          <a:bodyPr wrap="square" rtlCol="0">
            <a:spAutoFit/>
          </a:bodyPr>
          <a:lstStyle/>
          <a:p>
            <a:pPr algn="ctr"/>
            <a:r>
              <a:rPr lang="en-US" sz="2800" b="1" dirty="0" smtClean="0">
                <a:solidFill>
                  <a:srgbClr val="CF5A57"/>
                </a:solidFill>
              </a:rPr>
              <a:t>ON-TIME GRADUATION</a:t>
            </a:r>
            <a:endParaRPr lang="en-US" sz="2800" b="1" dirty="0">
              <a:solidFill>
                <a:srgbClr val="CF5A57"/>
              </a:solidFill>
            </a:endParaRPr>
          </a:p>
        </p:txBody>
      </p:sp>
      <p:pic>
        <p:nvPicPr>
          <p:cNvPr id="4" name="Picture 3"/>
          <p:cNvPicPr>
            <a:picLocks noChangeAspect="1"/>
          </p:cNvPicPr>
          <p:nvPr/>
        </p:nvPicPr>
        <p:blipFill rotWithShape="1">
          <a:blip r:embed="rId3"/>
          <a:srcRect t="19539"/>
          <a:stretch/>
        </p:blipFill>
        <p:spPr>
          <a:xfrm>
            <a:off x="0" y="2188985"/>
            <a:ext cx="9144000" cy="3623029"/>
          </a:xfrm>
          <a:prstGeom prst="rect">
            <a:avLst/>
          </a:prstGeom>
        </p:spPr>
      </p:pic>
      <p:sp>
        <p:nvSpPr>
          <p:cNvPr id="2" name="Oval 1"/>
          <p:cNvSpPr/>
          <p:nvPr/>
        </p:nvSpPr>
        <p:spPr>
          <a:xfrm>
            <a:off x="5632379" y="2719094"/>
            <a:ext cx="838200" cy="1600200"/>
          </a:xfrm>
          <a:prstGeom prst="ellipse">
            <a:avLst/>
          </a:prstGeom>
          <a:noFill/>
          <a:ln w="38100">
            <a:solidFill>
              <a:srgbClr val="E1B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89265" y="118745"/>
            <a:ext cx="5577232" cy="769441"/>
          </a:xfrm>
          <a:prstGeom prst="rect">
            <a:avLst/>
          </a:prstGeom>
        </p:spPr>
        <p:txBody>
          <a:bodyPr wrap="none">
            <a:spAutoFit/>
          </a:bodyPr>
          <a:lstStyle/>
          <a:p>
            <a:r>
              <a:rPr lang="en-US" sz="4400" dirty="0">
                <a:solidFill>
                  <a:schemeClr val="bg1"/>
                </a:solidFill>
              </a:rPr>
              <a:t>Key Findings: Education</a:t>
            </a:r>
          </a:p>
        </p:txBody>
      </p:sp>
    </p:spTree>
    <p:extLst>
      <p:ext uri="{BB962C8B-B14F-4D97-AF65-F5344CB8AC3E}">
        <p14:creationId xmlns:p14="http://schemas.microsoft.com/office/powerpoint/2010/main" val="2435770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338590"/>
            <a:ext cx="7924800" cy="523220"/>
          </a:xfrm>
          <a:prstGeom prst="rect">
            <a:avLst/>
          </a:prstGeom>
          <a:noFill/>
        </p:spPr>
        <p:txBody>
          <a:bodyPr wrap="square" rtlCol="0">
            <a:spAutoFit/>
          </a:bodyPr>
          <a:lstStyle/>
          <a:p>
            <a:pPr algn="ctr"/>
            <a:r>
              <a:rPr lang="en-US" sz="2800" b="1" dirty="0" smtClean="0">
                <a:solidFill>
                  <a:srgbClr val="CF5A57"/>
                </a:solidFill>
              </a:rPr>
              <a:t>COLLEGE READINESS</a:t>
            </a:r>
            <a:endParaRPr lang="en-US" sz="2800" b="1" dirty="0">
              <a:solidFill>
                <a:srgbClr val="CF5A57"/>
              </a:solidFill>
            </a:endParaRPr>
          </a:p>
        </p:txBody>
      </p:sp>
      <p:pic>
        <p:nvPicPr>
          <p:cNvPr id="2" name="Picture 1"/>
          <p:cNvPicPr>
            <a:picLocks noChangeAspect="1"/>
          </p:cNvPicPr>
          <p:nvPr/>
        </p:nvPicPr>
        <p:blipFill rotWithShape="1">
          <a:blip r:embed="rId3"/>
          <a:srcRect t="20885"/>
          <a:stretch/>
        </p:blipFill>
        <p:spPr>
          <a:xfrm>
            <a:off x="0" y="2320243"/>
            <a:ext cx="9144000" cy="3175148"/>
          </a:xfrm>
          <a:prstGeom prst="rect">
            <a:avLst/>
          </a:prstGeom>
        </p:spPr>
      </p:pic>
      <p:sp>
        <p:nvSpPr>
          <p:cNvPr id="4" name="Rectangle 3"/>
          <p:cNvSpPr/>
          <p:nvPr/>
        </p:nvSpPr>
        <p:spPr>
          <a:xfrm>
            <a:off x="1783384" y="110716"/>
            <a:ext cx="5577232" cy="769441"/>
          </a:xfrm>
          <a:prstGeom prst="rect">
            <a:avLst/>
          </a:prstGeom>
        </p:spPr>
        <p:txBody>
          <a:bodyPr wrap="none">
            <a:spAutoFit/>
          </a:bodyPr>
          <a:lstStyle/>
          <a:p>
            <a:r>
              <a:rPr lang="en-US" sz="4400" dirty="0" smtClean="0">
                <a:solidFill>
                  <a:schemeClr val="bg1"/>
                </a:solidFill>
              </a:rPr>
              <a:t>Key Findings: Education</a:t>
            </a:r>
            <a:endParaRPr lang="en-US" sz="4400" dirty="0">
              <a:solidFill>
                <a:schemeClr val="bg1"/>
              </a:solidFill>
            </a:endParaRPr>
          </a:p>
        </p:txBody>
      </p:sp>
      <p:sp>
        <p:nvSpPr>
          <p:cNvPr id="7" name="Rectangle 6"/>
          <p:cNvSpPr/>
          <p:nvPr/>
        </p:nvSpPr>
        <p:spPr>
          <a:xfrm>
            <a:off x="6051479" y="4859676"/>
            <a:ext cx="3092521" cy="20805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7362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51479" y="4859676"/>
            <a:ext cx="3092521" cy="20805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2"/>
          <p:cNvPicPr>
            <a:picLocks noChangeAspect="1"/>
          </p:cNvPicPr>
          <p:nvPr/>
        </p:nvPicPr>
        <p:blipFill rotWithShape="1">
          <a:blip r:embed="rId3"/>
          <a:srcRect l="1691" r="1913" b="442"/>
          <a:stretch/>
        </p:blipFill>
        <p:spPr>
          <a:xfrm>
            <a:off x="4419600" y="1378059"/>
            <a:ext cx="4343400" cy="5403742"/>
          </a:xfrm>
          <a:prstGeom prst="rect">
            <a:avLst/>
          </a:prstGeom>
        </p:spPr>
      </p:pic>
      <p:sp>
        <p:nvSpPr>
          <p:cNvPr id="4" name="TextBox 3"/>
          <p:cNvSpPr txBox="1"/>
          <p:nvPr/>
        </p:nvSpPr>
        <p:spPr>
          <a:xfrm>
            <a:off x="152400" y="1220057"/>
            <a:ext cx="4191000" cy="4524315"/>
          </a:xfrm>
          <a:prstGeom prst="rect">
            <a:avLst/>
          </a:prstGeom>
          <a:noFill/>
        </p:spPr>
        <p:txBody>
          <a:bodyPr wrap="square" rtlCol="0">
            <a:spAutoFit/>
          </a:bodyPr>
          <a:lstStyle/>
          <a:p>
            <a:r>
              <a:rPr lang="en-US" sz="2400" b="1" dirty="0" smtClean="0">
                <a:solidFill>
                  <a:prstClr val="black">
                    <a:lumMod val="65000"/>
                    <a:lumOff val="35000"/>
                  </a:prstClr>
                </a:solidFill>
              </a:rPr>
              <a:t>County profiles </a:t>
            </a:r>
            <a:r>
              <a:rPr lang="en-US" sz="2400" dirty="0" smtClean="0">
                <a:solidFill>
                  <a:prstClr val="black">
                    <a:lumMod val="65000"/>
                    <a:lumOff val="35000"/>
                  </a:prstClr>
                </a:solidFill>
              </a:rPr>
              <a:t>from the </a:t>
            </a:r>
          </a:p>
          <a:p>
            <a:r>
              <a:rPr lang="en-US" sz="2400" dirty="0" smtClean="0">
                <a:solidFill>
                  <a:prstClr val="black">
                    <a:lumMod val="65000"/>
                    <a:lumOff val="35000"/>
                  </a:prstClr>
                </a:solidFill>
              </a:rPr>
              <a:t>data book:</a:t>
            </a:r>
          </a:p>
          <a:p>
            <a:endParaRPr lang="en-US" sz="2400" dirty="0" smtClean="0">
              <a:solidFill>
                <a:srgbClr val="C75F09"/>
              </a:solidFill>
            </a:endParaRPr>
          </a:p>
          <a:p>
            <a:pPr>
              <a:tabLst>
                <a:tab pos="457200" algn="l"/>
              </a:tabLst>
            </a:pPr>
            <a:r>
              <a:rPr lang="en-US" sz="2400" b="1" dirty="0" smtClean="0">
                <a:solidFill>
                  <a:srgbClr val="CF5A57"/>
                </a:solidFill>
              </a:rPr>
              <a:t>www.mlpp.org</a:t>
            </a:r>
          </a:p>
          <a:p>
            <a:endParaRPr lang="en-US" sz="2400" b="1" dirty="0" smtClean="0">
              <a:solidFill>
                <a:srgbClr val="C75F09"/>
              </a:solidFill>
            </a:endParaRPr>
          </a:p>
          <a:p>
            <a:r>
              <a:rPr lang="en-US" sz="2400" b="1" dirty="0" smtClean="0">
                <a:solidFill>
                  <a:prstClr val="black">
                    <a:lumMod val="65000"/>
                    <a:lumOff val="35000"/>
                  </a:prstClr>
                </a:solidFill>
              </a:rPr>
              <a:t>KIDS COUNT Data Center </a:t>
            </a:r>
            <a:r>
              <a:rPr lang="en-US" sz="2400" dirty="0" smtClean="0">
                <a:solidFill>
                  <a:prstClr val="black">
                    <a:lumMod val="65000"/>
                    <a:lumOff val="35000"/>
                  </a:prstClr>
                </a:solidFill>
              </a:rPr>
              <a:t>includes Michigan, county, city and township, and Congressional districts:</a:t>
            </a:r>
          </a:p>
          <a:p>
            <a:endParaRPr lang="en-US" sz="2400" dirty="0" smtClean="0">
              <a:solidFill>
                <a:srgbClr val="C75F09"/>
              </a:solidFill>
            </a:endParaRPr>
          </a:p>
          <a:p>
            <a:pPr>
              <a:tabLst>
                <a:tab pos="457200" algn="l"/>
              </a:tabLst>
            </a:pPr>
            <a:r>
              <a:rPr lang="en-US" sz="2400" b="1" dirty="0" smtClean="0">
                <a:solidFill>
                  <a:srgbClr val="CF5A57"/>
                </a:solidFill>
              </a:rPr>
              <a:t>www.datacenter.kidscount.org</a:t>
            </a:r>
            <a:endParaRPr lang="en-US" sz="2400" b="1" dirty="0">
              <a:solidFill>
                <a:srgbClr val="CF5A57"/>
              </a:solidFill>
            </a:endParaRPr>
          </a:p>
          <a:p>
            <a:endParaRPr lang="en-US" sz="2400" b="1" dirty="0">
              <a:solidFill>
                <a:srgbClr val="C75F09"/>
              </a:solidFill>
            </a:endParaRPr>
          </a:p>
        </p:txBody>
      </p:sp>
      <p:sp>
        <p:nvSpPr>
          <p:cNvPr id="6" name="Rectangle 5"/>
          <p:cNvSpPr/>
          <p:nvPr/>
        </p:nvSpPr>
        <p:spPr>
          <a:xfrm>
            <a:off x="2037734" y="110716"/>
            <a:ext cx="5397631" cy="769441"/>
          </a:xfrm>
          <a:prstGeom prst="rect">
            <a:avLst/>
          </a:prstGeom>
        </p:spPr>
        <p:txBody>
          <a:bodyPr wrap="none">
            <a:spAutoFit/>
          </a:bodyPr>
          <a:lstStyle/>
          <a:p>
            <a:r>
              <a:rPr lang="en-US" sz="4400" b="1" dirty="0">
                <a:solidFill>
                  <a:prstClr val="white"/>
                </a:solidFill>
                <a:latin typeface="Candara" panose="020E0502030303020204" pitchFamily="34" charset="0"/>
              </a:rPr>
              <a:t>Need additional data?</a:t>
            </a:r>
          </a:p>
        </p:txBody>
      </p:sp>
    </p:spTree>
    <p:extLst>
      <p:ext uri="{BB962C8B-B14F-4D97-AF65-F5344CB8AC3E}">
        <p14:creationId xmlns:p14="http://schemas.microsoft.com/office/powerpoint/2010/main" val="27777578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949994"/>
            <a:ext cx="7239000" cy="1015663"/>
          </a:xfrm>
          <a:prstGeom prst="rect">
            <a:avLst/>
          </a:prstGeom>
          <a:ln>
            <a:solidFill>
              <a:srgbClr val="73AFB6"/>
            </a:solidFill>
          </a:ln>
        </p:spPr>
        <p:txBody>
          <a:bodyPr wrap="square">
            <a:spAutoFit/>
          </a:bodyPr>
          <a:lstStyle/>
          <a:p>
            <a:pPr algn="ctr"/>
            <a:r>
              <a:rPr lang="en-US" sz="6000" b="1" dirty="0" smtClean="0">
                <a:solidFill>
                  <a:srgbClr val="524E86"/>
                </a:solidFill>
              </a:rPr>
              <a:t>Questions?</a:t>
            </a:r>
            <a:endParaRPr lang="en-US" sz="6000" b="1" dirty="0">
              <a:solidFill>
                <a:srgbClr val="524E86"/>
              </a:solidFill>
            </a:endParaRPr>
          </a:p>
        </p:txBody>
      </p:sp>
      <p:sp>
        <p:nvSpPr>
          <p:cNvPr id="5" name="Rectangle 4"/>
          <p:cNvSpPr/>
          <p:nvPr/>
        </p:nvSpPr>
        <p:spPr>
          <a:xfrm>
            <a:off x="1524000" y="2965657"/>
            <a:ext cx="6172200" cy="2292935"/>
          </a:xfrm>
          <a:prstGeom prst="rect">
            <a:avLst/>
          </a:prstGeom>
        </p:spPr>
        <p:txBody>
          <a:bodyPr wrap="square">
            <a:spAutoFit/>
          </a:bodyPr>
          <a:lstStyle/>
          <a:p>
            <a:pPr algn="ctr">
              <a:spcAft>
                <a:spcPts val="600"/>
              </a:spcAft>
            </a:pPr>
            <a:r>
              <a:rPr lang="en-US" sz="3200" dirty="0" smtClean="0">
                <a:solidFill>
                  <a:srgbClr val="4F81BD">
                    <a:lumMod val="50000"/>
                  </a:srgbClr>
                </a:solidFill>
                <a:latin typeface="Rockwell" pitchFamily="18" charset="0"/>
                <a:hlinkClick r:id="rId3"/>
              </a:rPr>
              <a:t>aliciagw@mlpp.org</a:t>
            </a:r>
            <a:endParaRPr lang="en-US" sz="3200" dirty="0">
              <a:solidFill>
                <a:srgbClr val="4F81BD">
                  <a:lumMod val="50000"/>
                </a:srgbClr>
              </a:solidFill>
              <a:latin typeface="Rockwell" pitchFamily="18" charset="0"/>
            </a:endParaRPr>
          </a:p>
          <a:p>
            <a:pPr algn="ctr">
              <a:spcAft>
                <a:spcPts val="600"/>
              </a:spcAft>
            </a:pPr>
            <a:r>
              <a:rPr lang="en-US" sz="3200" dirty="0">
                <a:solidFill>
                  <a:srgbClr val="524E86"/>
                </a:solidFill>
                <a:latin typeface="Rockwell" pitchFamily="18" charset="0"/>
              </a:rPr>
              <a:t>Website:</a:t>
            </a:r>
            <a:r>
              <a:rPr lang="en-US" sz="3200" dirty="0">
                <a:solidFill>
                  <a:srgbClr val="4F81BD">
                    <a:lumMod val="50000"/>
                  </a:srgbClr>
                </a:solidFill>
                <a:latin typeface="Rockwell" pitchFamily="18" charset="0"/>
              </a:rPr>
              <a:t> </a:t>
            </a:r>
            <a:r>
              <a:rPr lang="en-US" sz="3200" dirty="0">
                <a:solidFill>
                  <a:srgbClr val="4F81BD">
                    <a:lumMod val="50000"/>
                  </a:srgbClr>
                </a:solidFill>
                <a:latin typeface="Rockwell" pitchFamily="18" charset="0"/>
                <a:hlinkClick r:id="rId4"/>
              </a:rPr>
              <a:t>www.mlpp.org</a:t>
            </a:r>
            <a:endParaRPr lang="en-US" sz="3200" dirty="0">
              <a:solidFill>
                <a:srgbClr val="4F81BD">
                  <a:lumMod val="50000"/>
                </a:srgbClr>
              </a:solidFill>
              <a:latin typeface="Rockwell" pitchFamily="18" charset="0"/>
            </a:endParaRPr>
          </a:p>
          <a:p>
            <a:pPr algn="ctr">
              <a:spcAft>
                <a:spcPts val="600"/>
              </a:spcAft>
            </a:pPr>
            <a:r>
              <a:rPr lang="en-US" sz="3200" dirty="0">
                <a:solidFill>
                  <a:srgbClr val="FF0000"/>
                </a:solidFill>
                <a:latin typeface="Rockwell" pitchFamily="18" charset="0"/>
              </a:rPr>
              <a:t>Sign up for “Email Alerts”</a:t>
            </a:r>
          </a:p>
          <a:p>
            <a:pPr algn="ctr">
              <a:spcAft>
                <a:spcPts val="600"/>
              </a:spcAft>
            </a:pPr>
            <a:r>
              <a:rPr lang="en-US" sz="3200" dirty="0">
                <a:solidFill>
                  <a:srgbClr val="524E86"/>
                </a:solidFill>
                <a:latin typeface="Rockwell" pitchFamily="18" charset="0"/>
              </a:rPr>
              <a:t>Become a member</a:t>
            </a:r>
          </a:p>
        </p:txBody>
      </p:sp>
      <p:pic>
        <p:nvPicPr>
          <p:cNvPr id="6" name="Picture 5" descr="find us.jpg"/>
          <p:cNvPicPr>
            <a:picLocks noChangeAspect="1"/>
          </p:cNvPicPr>
          <p:nvPr/>
        </p:nvPicPr>
        <p:blipFill>
          <a:blip r:embed="rId5" cstate="print"/>
          <a:stretch>
            <a:fillRect/>
          </a:stretch>
        </p:blipFill>
        <p:spPr>
          <a:xfrm>
            <a:off x="4724400" y="5188763"/>
            <a:ext cx="1656966" cy="504825"/>
          </a:xfrm>
          <a:prstGeom prst="rect">
            <a:avLst/>
          </a:prstGeom>
        </p:spPr>
      </p:pic>
      <p:pic>
        <p:nvPicPr>
          <p:cNvPr id="7" name="Picture 6" descr="follow us.png"/>
          <p:cNvPicPr>
            <a:picLocks noChangeAspect="1"/>
          </p:cNvPicPr>
          <p:nvPr/>
        </p:nvPicPr>
        <p:blipFill>
          <a:blip r:embed="rId6" cstate="print"/>
          <a:stretch>
            <a:fillRect/>
          </a:stretch>
        </p:blipFill>
        <p:spPr>
          <a:xfrm>
            <a:off x="2743200" y="5188763"/>
            <a:ext cx="1666875" cy="504825"/>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11525" t="21867" r="11343" b="20996"/>
          <a:stretch/>
        </p:blipFill>
        <p:spPr>
          <a:xfrm>
            <a:off x="1180336" y="788479"/>
            <a:ext cx="1874003" cy="1072706"/>
          </a:xfrm>
          <a:prstGeom prst="rect">
            <a:avLst/>
          </a:prstGeom>
        </p:spPr>
      </p:pic>
    </p:spTree>
    <p:extLst>
      <p:ext uri="{BB962C8B-B14F-4D97-AF65-F5344CB8AC3E}">
        <p14:creationId xmlns:p14="http://schemas.microsoft.com/office/powerpoint/2010/main" val="1419624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bwMode="auto">
          <a:xfrm>
            <a:off x="5715000" y="1143000"/>
            <a:ext cx="2895600" cy="36139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400" dirty="0" smtClean="0"/>
              <a:t>ALICE</a:t>
            </a:r>
            <a:r>
              <a:rPr lang="en-US" dirty="0" smtClean="0"/>
              <a:t/>
            </a:r>
            <a:br>
              <a:rPr lang="en-US" dirty="0" smtClean="0"/>
            </a:br>
            <a:r>
              <a:rPr lang="en-US" dirty="0" smtClean="0"/>
              <a:t/>
            </a:r>
            <a:br>
              <a:rPr lang="en-US" dirty="0" smtClean="0"/>
            </a:br>
            <a:r>
              <a:rPr lang="en-US" sz="3600" b="1" dirty="0" smtClean="0"/>
              <a:t>A</a:t>
            </a:r>
            <a:r>
              <a:rPr lang="en-US" sz="3600" b="0" dirty="0" smtClean="0"/>
              <a:t>sset</a:t>
            </a:r>
            <a:r>
              <a:rPr lang="en-US" sz="3600" dirty="0" smtClean="0"/>
              <a:t> </a:t>
            </a:r>
            <a:r>
              <a:rPr lang="en-US" sz="3600" b="1" dirty="0" smtClean="0"/>
              <a:t>L</a:t>
            </a:r>
            <a:r>
              <a:rPr lang="en-US" sz="3600" b="0" dirty="0" smtClean="0"/>
              <a:t>imited</a:t>
            </a:r>
            <a:r>
              <a:rPr lang="en-US" sz="3600" dirty="0" smtClean="0"/>
              <a:t/>
            </a:r>
            <a:br>
              <a:rPr lang="en-US" sz="3600" dirty="0" smtClean="0"/>
            </a:br>
            <a:r>
              <a:rPr lang="en-US" sz="3600" b="1" dirty="0" smtClean="0"/>
              <a:t>I</a:t>
            </a:r>
            <a:r>
              <a:rPr lang="en-US" sz="3600" b="0" dirty="0" smtClean="0"/>
              <a:t>ncome</a:t>
            </a:r>
            <a:r>
              <a:rPr lang="en-US" sz="3600" dirty="0" smtClean="0"/>
              <a:t> </a:t>
            </a:r>
            <a:r>
              <a:rPr lang="en-US" sz="3600" b="1" dirty="0" smtClean="0"/>
              <a:t>C</a:t>
            </a:r>
            <a:r>
              <a:rPr lang="en-US" sz="3600" b="0" dirty="0" smtClean="0"/>
              <a:t>onstrained</a:t>
            </a:r>
            <a:r>
              <a:rPr lang="en-US" sz="3600" dirty="0" smtClean="0"/>
              <a:t/>
            </a:r>
            <a:br>
              <a:rPr lang="en-US" sz="3600" dirty="0" smtClean="0"/>
            </a:br>
            <a:r>
              <a:rPr lang="en-US" sz="3600" b="1" dirty="0" smtClean="0"/>
              <a:t>E</a:t>
            </a:r>
            <a:r>
              <a:rPr lang="en-US" sz="3600" b="0" dirty="0" smtClean="0"/>
              <a:t>mployed</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1600" dirty="0" smtClean="0"/>
              <a:t>Funded by Consumers Energy and local United Ways</a:t>
            </a:r>
            <a:r>
              <a:rPr lang="en-US" dirty="0" smtClean="0"/>
              <a:t/>
            </a:r>
            <a:br>
              <a:rPr lang="en-US" dirty="0" smtClean="0"/>
            </a:br>
            <a:endParaRPr lang="en-US" dirty="0" smtClean="0">
              <a:ea typeface="ＭＳ Ｐゴシック" pitchFamily="96" charset="-128"/>
            </a:endParaRPr>
          </a:p>
        </p:txBody>
      </p:sp>
      <p:pic>
        <p:nvPicPr>
          <p:cNvPr id="3" name="Picture 2"/>
          <p:cNvPicPr>
            <a:picLocks noChangeAspect="1"/>
          </p:cNvPicPr>
          <p:nvPr/>
        </p:nvPicPr>
        <p:blipFill>
          <a:blip r:embed="rId3"/>
          <a:stretch>
            <a:fillRect/>
          </a:stretch>
        </p:blipFill>
        <p:spPr>
          <a:xfrm>
            <a:off x="609600" y="381000"/>
            <a:ext cx="4245911" cy="5562600"/>
          </a:xfrm>
          <a:prstGeom prst="rect">
            <a:avLst/>
          </a:prstGeom>
        </p:spPr>
      </p:pic>
      <p:sp>
        <p:nvSpPr>
          <p:cNvPr id="2" name="TextBox 1"/>
          <p:cNvSpPr txBox="1"/>
          <p:nvPr/>
        </p:nvSpPr>
        <p:spPr>
          <a:xfrm>
            <a:off x="4746661" y="4756935"/>
            <a:ext cx="2722651" cy="584775"/>
          </a:xfrm>
          <a:prstGeom prst="rect">
            <a:avLst/>
          </a:prstGeom>
          <a:noFill/>
        </p:spPr>
        <p:txBody>
          <a:bodyPr wrap="square" rtlCol="0">
            <a:spAutoFit/>
          </a:bodyPr>
          <a:lstStyle/>
          <a:p>
            <a:r>
              <a:rPr lang="en-US" sz="1600" dirty="0" smtClean="0"/>
              <a:t>Funded by Consumers Energy and local United Ways</a:t>
            </a:r>
            <a:endParaRPr lang="en-US" sz="1600" dirty="0"/>
          </a:p>
        </p:txBody>
      </p:sp>
    </p:spTree>
    <p:extLst>
      <p:ext uri="{BB962C8B-B14F-4D97-AF65-F5344CB8AC3E}">
        <p14:creationId xmlns:p14="http://schemas.microsoft.com/office/powerpoint/2010/main" val="164101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2800" dirty="0" smtClean="0"/>
              <a:t>What does the ALICE Report describe?</a:t>
            </a:r>
            <a:endParaRPr lang="en-US" sz="2800" dirty="0"/>
          </a:p>
        </p:txBody>
      </p:sp>
      <p:sp>
        <p:nvSpPr>
          <p:cNvPr id="3" name="TextBox 2"/>
          <p:cNvSpPr txBox="1"/>
          <p:nvPr/>
        </p:nvSpPr>
        <p:spPr>
          <a:xfrm>
            <a:off x="762000" y="1828800"/>
            <a:ext cx="7156704" cy="3385542"/>
          </a:xfrm>
          <a:prstGeom prst="rect">
            <a:avLst/>
          </a:prstGeom>
          <a:noFill/>
        </p:spPr>
        <p:txBody>
          <a:bodyPr wrap="square" rtlCol="0">
            <a:spAutoFit/>
          </a:bodyPr>
          <a:lstStyle/>
          <a:p>
            <a:pPr marL="342900" indent="-342900">
              <a:buFont typeface="Wingdings" panose="05000000000000000000" pitchFamily="2" charset="2"/>
              <a:buChar char="§"/>
            </a:pPr>
            <a:endParaRPr lang="en-US" b="1" dirty="0" smtClean="0"/>
          </a:p>
          <a:p>
            <a:pPr marL="342900" indent="-342900">
              <a:buFont typeface="Wingdings" panose="05000000000000000000" pitchFamily="2" charset="2"/>
              <a:buChar char="§"/>
            </a:pPr>
            <a:r>
              <a:rPr lang="en-US" sz="2800" b="1" dirty="0" smtClean="0"/>
              <a:t>Household Survival Budget</a:t>
            </a:r>
          </a:p>
          <a:p>
            <a:pPr marL="342900" indent="-342900">
              <a:buFont typeface="Wingdings" panose="05000000000000000000" pitchFamily="2" charset="2"/>
              <a:buChar char="§"/>
            </a:pPr>
            <a:endParaRPr lang="en-US" sz="2800" b="1" dirty="0" smtClean="0"/>
          </a:p>
          <a:p>
            <a:pPr marL="342900" indent="-342900">
              <a:buFont typeface="Wingdings" panose="05000000000000000000" pitchFamily="2" charset="2"/>
              <a:buChar char="§"/>
            </a:pPr>
            <a:r>
              <a:rPr lang="en-US" sz="2800" b="1" dirty="0" smtClean="0"/>
              <a:t>ALICE Threshold</a:t>
            </a:r>
          </a:p>
          <a:p>
            <a:pPr marL="342900" indent="-342900">
              <a:buFont typeface="Wingdings" panose="05000000000000000000" pitchFamily="2" charset="2"/>
              <a:buChar char="§"/>
            </a:pPr>
            <a:endParaRPr lang="en-US" sz="2800" b="1" dirty="0" smtClean="0"/>
          </a:p>
          <a:p>
            <a:pPr marL="342900" indent="-342900">
              <a:buFont typeface="Wingdings" panose="05000000000000000000" pitchFamily="2" charset="2"/>
              <a:buChar char="§"/>
            </a:pPr>
            <a:r>
              <a:rPr lang="en-US" sz="2800" b="1" dirty="0" smtClean="0"/>
              <a:t>ALICE Income Assessment</a:t>
            </a:r>
          </a:p>
          <a:p>
            <a:pPr marL="342900" indent="-342900">
              <a:buFont typeface="Wingdings" panose="05000000000000000000" pitchFamily="2" charset="2"/>
              <a:buChar char="§"/>
            </a:pPr>
            <a:endParaRPr lang="en-US" sz="2800" b="1" dirty="0" smtClean="0"/>
          </a:p>
          <a:p>
            <a:pPr marL="342900" indent="-342900">
              <a:buFont typeface="Wingdings" panose="05000000000000000000" pitchFamily="2" charset="2"/>
              <a:buChar char="§"/>
            </a:pPr>
            <a:r>
              <a:rPr lang="en-US" sz="2800" b="1" dirty="0" smtClean="0"/>
              <a:t>Economic Viability Index</a:t>
            </a:r>
          </a:p>
        </p:txBody>
      </p:sp>
    </p:spTree>
    <p:extLst>
      <p:ext uri="{BB962C8B-B14F-4D97-AF65-F5344CB8AC3E}">
        <p14:creationId xmlns:p14="http://schemas.microsoft.com/office/powerpoint/2010/main" val="901755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51479" y="5085708"/>
            <a:ext cx="3092521" cy="185448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617110"/>
            <a:ext cx="8229600" cy="1143000"/>
          </a:xfrm>
        </p:spPr>
        <p:txBody>
          <a:bodyPr/>
          <a:lstStyle/>
          <a:p>
            <a:r>
              <a:rPr lang="en-US" sz="2800" dirty="0" smtClean="0"/>
              <a:t>ALICE Survival Budget</a:t>
            </a:r>
            <a:endParaRPr lang="en-US" sz="2800" dirty="0"/>
          </a:p>
        </p:txBody>
      </p:sp>
      <p:pic>
        <p:nvPicPr>
          <p:cNvPr id="3" name="Picture 2"/>
          <p:cNvPicPr>
            <a:picLocks noChangeAspect="1"/>
          </p:cNvPicPr>
          <p:nvPr/>
        </p:nvPicPr>
        <p:blipFill rotWithShape="1">
          <a:blip r:embed="rId3"/>
          <a:srcRect t="1967" r="538"/>
          <a:stretch/>
        </p:blipFill>
        <p:spPr>
          <a:xfrm>
            <a:off x="1028700" y="1752600"/>
            <a:ext cx="7048500" cy="3796895"/>
          </a:xfrm>
          <a:prstGeom prst="rect">
            <a:avLst/>
          </a:prstGeom>
        </p:spPr>
      </p:pic>
    </p:spTree>
    <p:extLst>
      <p:ext uri="{BB962C8B-B14F-4D97-AF65-F5344CB8AC3E}">
        <p14:creationId xmlns:p14="http://schemas.microsoft.com/office/powerpoint/2010/main" val="236781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79037" y="1092074"/>
            <a:ext cx="7924800" cy="4945063"/>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BD24BA3F-D2FB-4D5C-95F7-641BEB4D3A6B}" type="slidenum">
              <a:rPr lang="en-US" smtClean="0"/>
              <a:t>8</a:t>
            </a:fld>
            <a:endParaRPr lang="en-US"/>
          </a:p>
        </p:txBody>
      </p:sp>
      <p:pic>
        <p:nvPicPr>
          <p:cNvPr id="4" name="Picture 3"/>
          <p:cNvPicPr>
            <a:picLocks noChangeAspect="1"/>
          </p:cNvPicPr>
          <p:nvPr/>
        </p:nvPicPr>
        <p:blipFill rotWithShape="1">
          <a:blip r:embed="rId3"/>
          <a:srcRect l="60329" t="67174" b="7692"/>
          <a:stretch/>
        </p:blipFill>
        <p:spPr>
          <a:xfrm>
            <a:off x="4790836" y="4043543"/>
            <a:ext cx="2332038" cy="1139573"/>
          </a:xfrm>
          <a:prstGeom prst="rect">
            <a:avLst/>
          </a:prstGeom>
        </p:spPr>
      </p:pic>
      <p:sp>
        <p:nvSpPr>
          <p:cNvPr id="5" name="Title 5"/>
          <p:cNvSpPr txBox="1">
            <a:spLocks/>
          </p:cNvSpPr>
          <p:nvPr/>
        </p:nvSpPr>
        <p:spPr>
          <a:xfrm>
            <a:off x="274638" y="274638"/>
            <a:ext cx="8594725" cy="1143000"/>
          </a:xfrm>
          <a:prstGeom prst="rect">
            <a:avLst/>
          </a:prstGeom>
        </p:spPr>
        <p:txBody>
          <a:bodyPr/>
          <a:lstStyle>
            <a:lvl1pPr algn="l" rtl="0" eaLnBrk="1" fontAlgn="base" hangingPunct="1">
              <a:spcBef>
                <a:spcPct val="0"/>
              </a:spcBef>
              <a:spcAft>
                <a:spcPct val="0"/>
              </a:spcAft>
              <a:defRPr sz="2400" b="1">
                <a:solidFill>
                  <a:schemeClr val="tx1"/>
                </a:solidFill>
                <a:latin typeface="+mj-lt"/>
                <a:ea typeface="+mj-ea"/>
                <a:cs typeface="ＭＳ Ｐゴシック" pitchFamily="-106" charset="-128"/>
              </a:defRPr>
            </a:lvl1pPr>
            <a:lvl2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2pPr>
            <a:lvl3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3pPr>
            <a:lvl4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4pPr>
            <a:lvl5pPr algn="l" rtl="0" eaLnBrk="1" fontAlgn="base" hangingPunct="1">
              <a:spcBef>
                <a:spcPct val="0"/>
              </a:spcBef>
              <a:spcAft>
                <a:spcPct val="0"/>
              </a:spcAft>
              <a:defRPr sz="2400" b="1">
                <a:solidFill>
                  <a:schemeClr val="tx1"/>
                </a:solidFill>
                <a:latin typeface="Arial" charset="0"/>
                <a:ea typeface="ＭＳ Ｐゴシック" charset="0"/>
                <a:cs typeface="ＭＳ Ｐゴシック" pitchFamily="-106" charset="-128"/>
              </a:defRPr>
            </a:lvl5pPr>
            <a:lvl6pPr marL="457200" algn="l" rtl="0" eaLnBrk="1" fontAlgn="base" hangingPunct="1">
              <a:spcBef>
                <a:spcPct val="0"/>
              </a:spcBef>
              <a:spcAft>
                <a:spcPct val="0"/>
              </a:spcAft>
              <a:defRPr sz="2800">
                <a:solidFill>
                  <a:schemeClr val="accent1"/>
                </a:solidFill>
                <a:latin typeface="Arial" charset="0"/>
                <a:ea typeface="ＭＳ Ｐゴシック" charset="0"/>
              </a:defRPr>
            </a:lvl6pPr>
            <a:lvl7pPr marL="914400" algn="l" rtl="0" eaLnBrk="1" fontAlgn="base" hangingPunct="1">
              <a:spcBef>
                <a:spcPct val="0"/>
              </a:spcBef>
              <a:spcAft>
                <a:spcPct val="0"/>
              </a:spcAft>
              <a:defRPr sz="2800">
                <a:solidFill>
                  <a:schemeClr val="accent1"/>
                </a:solidFill>
                <a:latin typeface="Arial" charset="0"/>
                <a:ea typeface="ＭＳ Ｐゴシック" charset="0"/>
              </a:defRPr>
            </a:lvl7pPr>
            <a:lvl8pPr marL="1371600" algn="l" rtl="0" eaLnBrk="1" fontAlgn="base" hangingPunct="1">
              <a:spcBef>
                <a:spcPct val="0"/>
              </a:spcBef>
              <a:spcAft>
                <a:spcPct val="0"/>
              </a:spcAft>
              <a:defRPr sz="2800">
                <a:solidFill>
                  <a:schemeClr val="accent1"/>
                </a:solidFill>
                <a:latin typeface="Arial" charset="0"/>
                <a:ea typeface="ＭＳ Ｐゴシック" charset="0"/>
              </a:defRPr>
            </a:lvl8pPr>
            <a:lvl9pPr marL="1828800" algn="l" rtl="0" eaLnBrk="1" fontAlgn="base" hangingPunct="1">
              <a:spcBef>
                <a:spcPct val="0"/>
              </a:spcBef>
              <a:spcAft>
                <a:spcPct val="0"/>
              </a:spcAft>
              <a:defRPr sz="2800">
                <a:solidFill>
                  <a:schemeClr val="accent1"/>
                </a:solidFill>
                <a:latin typeface="Arial" charset="0"/>
                <a:ea typeface="ＭＳ Ｐゴシック" charset="0"/>
              </a:defRPr>
            </a:lvl9pPr>
          </a:lstStyle>
          <a:p>
            <a:pPr defTabSz="914400"/>
            <a:r>
              <a:rPr lang="en-US" altLang="en-US" sz="2800" kern="0" dirty="0" smtClean="0">
                <a:latin typeface="Helvetica" panose="020B0604020202020204" pitchFamily="34" charset="0"/>
                <a:ea typeface="ヒラギノ角ゴ Pro W3" charset="-128"/>
              </a:rPr>
              <a:t>How many households are struggling</a:t>
            </a:r>
          </a:p>
        </p:txBody>
      </p:sp>
      <p:graphicFrame>
        <p:nvGraphicFramePr>
          <p:cNvPr id="25" name="Chart 24"/>
          <p:cNvGraphicFramePr/>
          <p:nvPr>
            <p:extLst/>
          </p:nvPr>
        </p:nvGraphicFramePr>
        <p:xfrm>
          <a:off x="522553" y="1383903"/>
          <a:ext cx="4996658" cy="3869532"/>
        </p:xfrm>
        <a:graphic>
          <a:graphicData uri="http://schemas.openxmlformats.org/drawingml/2006/chart">
            <c:chart xmlns:c="http://schemas.openxmlformats.org/drawingml/2006/chart" xmlns:r="http://schemas.openxmlformats.org/officeDocument/2006/relationships" r:id="rId4"/>
          </a:graphicData>
        </a:graphic>
      </p:graphicFrame>
      <p:pic>
        <p:nvPicPr>
          <p:cNvPr id="26" name="Picture 25"/>
          <p:cNvPicPr>
            <a:picLocks noChangeAspect="1"/>
          </p:cNvPicPr>
          <p:nvPr/>
        </p:nvPicPr>
        <p:blipFill rotWithShape="1">
          <a:blip r:embed="rId3"/>
          <a:srcRect l="59628" t="30273" r="1295" b="47900"/>
          <a:stretch/>
        </p:blipFill>
        <p:spPr>
          <a:xfrm>
            <a:off x="4760943" y="2480702"/>
            <a:ext cx="2391825" cy="989628"/>
          </a:xfrm>
          <a:prstGeom prst="rect">
            <a:avLst/>
          </a:prstGeom>
        </p:spPr>
      </p:pic>
      <p:sp>
        <p:nvSpPr>
          <p:cNvPr id="27" name="TextBox 26"/>
          <p:cNvSpPr txBox="1"/>
          <p:nvPr/>
        </p:nvSpPr>
        <p:spPr>
          <a:xfrm>
            <a:off x="5202243" y="2975516"/>
            <a:ext cx="3276601" cy="1977464"/>
          </a:xfrm>
          <a:prstGeom prst="rect">
            <a:avLst/>
          </a:prstGeom>
          <a:solidFill>
            <a:schemeClr val="bg1"/>
          </a:solidFill>
        </p:spPr>
        <p:txBody>
          <a:bodyPr wrap="square" rtlCol="0">
            <a:spAutoFit/>
          </a:bodyPr>
          <a:lstStyle/>
          <a:p>
            <a:r>
              <a:rPr lang="en-US" sz="2800" b="1" dirty="0" smtClean="0">
                <a:solidFill>
                  <a:schemeClr val="tx2">
                    <a:lumMod val="95000"/>
                    <a:lumOff val="5000"/>
                  </a:schemeClr>
                </a:solidFill>
              </a:rPr>
              <a:t>Poverty &amp; ALICE</a:t>
            </a:r>
          </a:p>
          <a:p>
            <a:r>
              <a:rPr lang="en-US" sz="2800" b="1" dirty="0" smtClean="0">
                <a:solidFill>
                  <a:schemeClr val="tx2">
                    <a:lumMod val="95000"/>
                    <a:lumOff val="5000"/>
                  </a:schemeClr>
                </a:solidFill>
              </a:rPr>
              <a:t>     </a:t>
            </a:r>
            <a:r>
              <a:rPr lang="en-US" sz="2400" b="1" dirty="0" smtClean="0">
                <a:solidFill>
                  <a:schemeClr val="tx2">
                    <a:lumMod val="95000"/>
                    <a:lumOff val="5000"/>
                  </a:schemeClr>
                </a:solidFill>
              </a:rPr>
              <a:t>15%       25%</a:t>
            </a:r>
          </a:p>
          <a:p>
            <a:endParaRPr lang="en-US" sz="1050" b="1" dirty="0" smtClean="0">
              <a:solidFill>
                <a:schemeClr val="tx2">
                  <a:lumMod val="95000"/>
                  <a:lumOff val="5000"/>
                </a:schemeClr>
              </a:solidFill>
            </a:endParaRPr>
          </a:p>
          <a:p>
            <a:r>
              <a:rPr lang="en-US" sz="2800" b="1" dirty="0" smtClean="0">
                <a:solidFill>
                  <a:schemeClr val="tx2">
                    <a:lumMod val="95000"/>
                    <a:lumOff val="5000"/>
                  </a:schemeClr>
                </a:solidFill>
              </a:rPr>
              <a:t>Above ALICE Threshold</a:t>
            </a:r>
            <a:endParaRPr lang="en-US" sz="2800" b="1" dirty="0">
              <a:solidFill>
                <a:schemeClr val="tx2">
                  <a:lumMod val="95000"/>
                  <a:lumOff val="5000"/>
                </a:schemeClr>
              </a:solidFill>
            </a:endParaRPr>
          </a:p>
        </p:txBody>
      </p:sp>
      <p:sp>
        <p:nvSpPr>
          <p:cNvPr id="29" name="TextBox 28"/>
          <p:cNvSpPr txBox="1"/>
          <p:nvPr/>
        </p:nvSpPr>
        <p:spPr>
          <a:xfrm>
            <a:off x="3397240" y="2684825"/>
            <a:ext cx="930261" cy="523220"/>
          </a:xfrm>
          <a:prstGeom prst="rect">
            <a:avLst/>
          </a:prstGeom>
          <a:noFill/>
        </p:spPr>
        <p:txBody>
          <a:bodyPr wrap="square" rtlCol="0">
            <a:spAutoFit/>
          </a:bodyPr>
          <a:lstStyle/>
          <a:p>
            <a:r>
              <a:rPr lang="en-US" sz="2800" b="1" dirty="0" smtClean="0">
                <a:solidFill>
                  <a:schemeClr val="bg1"/>
                </a:solidFill>
              </a:rPr>
              <a:t>40%</a:t>
            </a:r>
            <a:endParaRPr lang="en-US" sz="2800" b="1" dirty="0">
              <a:solidFill>
                <a:schemeClr val="bg1"/>
              </a:solidFill>
            </a:endParaRPr>
          </a:p>
        </p:txBody>
      </p:sp>
      <p:sp>
        <p:nvSpPr>
          <p:cNvPr id="30" name="TextBox 29"/>
          <p:cNvSpPr txBox="1"/>
          <p:nvPr/>
        </p:nvSpPr>
        <p:spPr>
          <a:xfrm>
            <a:off x="1877891" y="3041386"/>
            <a:ext cx="930261" cy="523220"/>
          </a:xfrm>
          <a:prstGeom prst="rect">
            <a:avLst/>
          </a:prstGeom>
          <a:noFill/>
        </p:spPr>
        <p:txBody>
          <a:bodyPr wrap="square" rtlCol="0">
            <a:spAutoFit/>
          </a:bodyPr>
          <a:lstStyle/>
          <a:p>
            <a:r>
              <a:rPr lang="en-US" sz="2800" b="1" dirty="0">
                <a:solidFill>
                  <a:schemeClr val="bg1"/>
                </a:solidFill>
              </a:rPr>
              <a:t>6</a:t>
            </a:r>
            <a:r>
              <a:rPr lang="en-US" sz="2800" b="1" dirty="0" smtClean="0">
                <a:solidFill>
                  <a:schemeClr val="bg1"/>
                </a:solidFill>
              </a:rPr>
              <a:t>0%</a:t>
            </a:r>
            <a:endParaRPr lang="en-US" sz="2800" b="1" dirty="0">
              <a:solidFill>
                <a:schemeClr val="bg1"/>
              </a:solidFill>
            </a:endParaRPr>
          </a:p>
        </p:txBody>
      </p:sp>
      <p:sp>
        <p:nvSpPr>
          <p:cNvPr id="12" name="Rectangle 11"/>
          <p:cNvSpPr/>
          <p:nvPr/>
        </p:nvSpPr>
        <p:spPr>
          <a:xfrm>
            <a:off x="6051479" y="5253436"/>
            <a:ext cx="3092521" cy="16867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8681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51479" y="4880226"/>
            <a:ext cx="3092521" cy="205996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D24BA3F-D2FB-4D5C-95F7-641BEB4D3A6B}" type="slidenum">
              <a:rPr lang="en-US" smtClean="0"/>
              <a:t>9</a:t>
            </a:fld>
            <a:endParaRPr lang="en-US"/>
          </a:p>
        </p:txBody>
      </p:sp>
      <p:pic>
        <p:nvPicPr>
          <p:cNvPr id="4" name="Picture 3"/>
          <p:cNvPicPr>
            <a:picLocks noChangeAspect="1"/>
          </p:cNvPicPr>
          <p:nvPr/>
        </p:nvPicPr>
        <p:blipFill>
          <a:blip r:embed="rId3"/>
          <a:stretch>
            <a:fillRect/>
          </a:stretch>
        </p:blipFill>
        <p:spPr>
          <a:xfrm>
            <a:off x="1998657" y="402794"/>
            <a:ext cx="5063708" cy="5278815"/>
          </a:xfrm>
          <a:prstGeom prst="rect">
            <a:avLst/>
          </a:prstGeom>
        </p:spPr>
      </p:pic>
      <p:pic>
        <p:nvPicPr>
          <p:cNvPr id="5" name="Picture 4"/>
          <p:cNvPicPr>
            <a:picLocks noChangeAspect="1"/>
          </p:cNvPicPr>
          <p:nvPr/>
        </p:nvPicPr>
        <p:blipFill>
          <a:blip r:embed="rId4"/>
          <a:stretch>
            <a:fillRect/>
          </a:stretch>
        </p:blipFill>
        <p:spPr>
          <a:xfrm>
            <a:off x="2261235" y="5767165"/>
            <a:ext cx="4871401" cy="709113"/>
          </a:xfrm>
          <a:prstGeom prst="rect">
            <a:avLst/>
          </a:prstGeom>
        </p:spPr>
      </p:pic>
      <p:pic>
        <p:nvPicPr>
          <p:cNvPr id="6" name="Picture 5"/>
          <p:cNvPicPr>
            <a:picLocks noChangeAspect="1"/>
          </p:cNvPicPr>
          <p:nvPr/>
        </p:nvPicPr>
        <p:blipFill>
          <a:blip r:embed="rId5"/>
          <a:stretch>
            <a:fillRect/>
          </a:stretch>
        </p:blipFill>
        <p:spPr>
          <a:xfrm>
            <a:off x="2261237" y="4499669"/>
            <a:ext cx="299250" cy="214453"/>
          </a:xfrm>
          <a:prstGeom prst="rect">
            <a:avLst/>
          </a:prstGeom>
        </p:spPr>
      </p:pic>
      <p:sp>
        <p:nvSpPr>
          <p:cNvPr id="8" name="Rectangle 7"/>
          <p:cNvSpPr/>
          <p:nvPr/>
        </p:nvSpPr>
        <p:spPr>
          <a:xfrm>
            <a:off x="996593" y="4623371"/>
            <a:ext cx="1668894" cy="67987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3980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2251</Words>
  <Application>Microsoft Office PowerPoint</Application>
  <PresentationFormat>On-screen Show (4:3)</PresentationFormat>
  <Paragraphs>269</Paragraphs>
  <Slides>43</Slides>
  <Notes>40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ＭＳ Ｐゴシック</vt:lpstr>
      <vt:lpstr>Arial</vt:lpstr>
      <vt:lpstr>Arial Narrow</vt:lpstr>
      <vt:lpstr>Calibri</vt:lpstr>
      <vt:lpstr>Candara</vt:lpstr>
      <vt:lpstr>Helvetica</vt:lpstr>
      <vt:lpstr>Rockwell</vt:lpstr>
      <vt:lpstr>Times New Roman</vt:lpstr>
      <vt:lpstr>Wingdings</vt:lpstr>
      <vt:lpstr>Wingdings 2</vt:lpstr>
      <vt:lpstr>ヒラギノ角ゴ Pro W3</vt:lpstr>
      <vt:lpstr>Office Theme</vt:lpstr>
      <vt:lpstr>Michigan Learning Connection Summit </vt:lpstr>
      <vt:lpstr>Welcome </vt:lpstr>
      <vt:lpstr>Food Insecurity and Learning</vt:lpstr>
      <vt:lpstr>Meet ALICE  </vt:lpstr>
      <vt:lpstr>ALICE  Asset Limited Income Constrained Employed       Funded by Consumers Energy and local United Ways </vt:lpstr>
      <vt:lpstr>What does the ALICE Report describe?</vt:lpstr>
      <vt:lpstr>ALICE Survival Budget</vt:lpstr>
      <vt:lpstr>PowerPoint Presentation</vt:lpstr>
      <vt:lpstr>PowerPoint Presentation</vt:lpstr>
      <vt:lpstr>PowerPoint Presentation</vt:lpstr>
      <vt:lpstr>PowerPoint Presentation</vt:lpstr>
      <vt:lpstr>PowerPoint Presentation</vt:lpstr>
      <vt:lpstr>The Self-Sufficiency Standard for Michigan 2017</vt:lpstr>
      <vt:lpstr>Food Bank Council of Michigan </vt:lpstr>
      <vt:lpstr>What is the Self-Sufficiency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advance economic security, racial equity, health and well-being for all people in every part of Michigan through policy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Niven</dc:creator>
  <cp:lastModifiedBy>Emily Mattern</cp:lastModifiedBy>
  <cp:revision>4</cp:revision>
  <dcterms:created xsi:type="dcterms:W3CDTF">2018-04-25T13:02:53Z</dcterms:created>
  <dcterms:modified xsi:type="dcterms:W3CDTF">2018-05-08T15:23:04Z</dcterms:modified>
</cp:coreProperties>
</file>